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5" r:id="rId3"/>
    <p:sldId id="257" r:id="rId4"/>
    <p:sldId id="316" r:id="rId5"/>
    <p:sldId id="317" r:id="rId6"/>
    <p:sldId id="259" r:id="rId7"/>
    <p:sldId id="313" r:id="rId8"/>
    <p:sldId id="261" r:id="rId9"/>
    <p:sldId id="262" r:id="rId10"/>
    <p:sldId id="263" r:id="rId11"/>
    <p:sldId id="264" r:id="rId12"/>
    <p:sldId id="265" r:id="rId13"/>
    <p:sldId id="266" r:id="rId14"/>
    <p:sldId id="314" r:id="rId15"/>
    <p:sldId id="268" r:id="rId16"/>
    <p:sldId id="305" r:id="rId17"/>
    <p:sldId id="269" r:id="rId18"/>
    <p:sldId id="306" r:id="rId19"/>
    <p:sldId id="270" r:id="rId20"/>
    <p:sldId id="307" r:id="rId21"/>
    <p:sldId id="308" r:id="rId22"/>
    <p:sldId id="309" r:id="rId23"/>
    <p:sldId id="271" r:id="rId24"/>
    <p:sldId id="310" r:id="rId25"/>
    <p:sldId id="272" r:id="rId26"/>
    <p:sldId id="311" r:id="rId27"/>
    <p:sldId id="273" r:id="rId28"/>
    <p:sldId id="312" r:id="rId29"/>
    <p:sldId id="274" r:id="rId30"/>
    <p:sldId id="275" r:id="rId31"/>
    <p:sldId id="296" r:id="rId32"/>
    <p:sldId id="297" r:id="rId33"/>
    <p:sldId id="298" r:id="rId34"/>
    <p:sldId id="299" r:id="rId35"/>
    <p:sldId id="300" r:id="rId36"/>
    <p:sldId id="301" r:id="rId37"/>
    <p:sldId id="302" r:id="rId38"/>
    <p:sldId id="303" r:id="rId39"/>
    <p:sldId id="304" r:id="rId40"/>
    <p:sldId id="276" r:id="rId41"/>
    <p:sldId id="289" r:id="rId42"/>
    <p:sldId id="290" r:id="rId43"/>
    <p:sldId id="291" r:id="rId44"/>
    <p:sldId id="293" r:id="rId45"/>
    <p:sldId id="292" r:id="rId46"/>
    <p:sldId id="294" r:id="rId47"/>
    <p:sldId id="295"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F7C116-2098-4D08-AEB6-7A1541120BF0}"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304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7C116-2098-4D08-AEB6-7A1541120BF0}"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3893735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7C116-2098-4D08-AEB6-7A1541120BF0}"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140090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7C116-2098-4D08-AEB6-7A1541120BF0}"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2384098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3F7C116-2098-4D08-AEB6-7A1541120BF0}"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3955001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F7C116-2098-4D08-AEB6-7A1541120BF0}"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67377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F7C116-2098-4D08-AEB6-7A1541120BF0}" type="datetimeFigureOut">
              <a:rPr lang="en-US" smtClean="0"/>
              <a:t>10/18/2021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160351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F7C116-2098-4D08-AEB6-7A1541120BF0}" type="datetimeFigureOut">
              <a:rPr lang="en-US" smtClean="0"/>
              <a:t>10/18/2021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1992424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7C116-2098-4D08-AEB6-7A1541120BF0}" type="datetimeFigureOut">
              <a:rPr lang="en-US" smtClean="0"/>
              <a:t>10/18/2021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3615037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3F7C116-2098-4D08-AEB6-7A1541120BF0}"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340772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3F7C116-2098-4D08-AEB6-7A1541120BF0}"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10ACC-0796-4543-838B-9992DEA8A68D}" type="slidenum">
              <a:rPr lang="en-US" smtClean="0"/>
              <a:t>‹#›</a:t>
            </a:fld>
            <a:endParaRPr lang="en-US"/>
          </a:p>
        </p:txBody>
      </p:sp>
    </p:spTree>
    <p:extLst>
      <p:ext uri="{BB962C8B-B14F-4D97-AF65-F5344CB8AC3E}">
        <p14:creationId xmlns:p14="http://schemas.microsoft.com/office/powerpoint/2010/main" val="4110191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C116-2098-4D08-AEB6-7A1541120BF0}" type="datetimeFigureOut">
              <a:rPr lang="en-US" smtClean="0"/>
              <a:t>10/18/2021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10ACC-0796-4543-838B-9992DEA8A68D}" type="slidenum">
              <a:rPr lang="en-US" smtClean="0"/>
              <a:t>‹#›</a:t>
            </a:fld>
            <a:endParaRPr lang="en-US"/>
          </a:p>
        </p:txBody>
      </p:sp>
    </p:spTree>
    <p:extLst>
      <p:ext uri="{BB962C8B-B14F-4D97-AF65-F5344CB8AC3E}">
        <p14:creationId xmlns:p14="http://schemas.microsoft.com/office/powerpoint/2010/main" val="4250177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gif"/><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cap="all" dirty="0">
                <a:solidFill>
                  <a:prstClr val="black"/>
                </a:solidFill>
                <a:latin typeface="Tw Cen MT" panose="020B0602020104020603"/>
              </a:rPr>
              <a:t>Domain Driven Design</a:t>
            </a:r>
            <a:endParaRPr lang="en-US" dirty="0"/>
          </a:p>
        </p:txBody>
      </p:sp>
      <p:sp>
        <p:nvSpPr>
          <p:cNvPr id="3" name="Subtitle 2"/>
          <p:cNvSpPr>
            <a:spLocks noGrp="1"/>
          </p:cNvSpPr>
          <p:nvPr>
            <p:ph type="subTitle" idx="1"/>
          </p:nvPr>
        </p:nvSpPr>
        <p:spPr/>
        <p:txBody>
          <a:bodyPr/>
          <a:lstStyle/>
          <a:p>
            <a:r>
              <a:rPr lang="en-US" dirty="0" smtClean="0"/>
              <a:t>There is nothing called no design.</a:t>
            </a:r>
            <a:endParaRPr lang="en-US" dirty="0"/>
          </a:p>
        </p:txBody>
      </p:sp>
    </p:spTree>
    <p:extLst>
      <p:ext uri="{BB962C8B-B14F-4D97-AF65-F5344CB8AC3E}">
        <p14:creationId xmlns:p14="http://schemas.microsoft.com/office/powerpoint/2010/main" val="299296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prstClr val="black"/>
                </a:solidFill>
                <a:latin typeface="Tw Cen MT" panose="020B0602020104020603"/>
              </a:rPr>
              <a:t>Build A House</a:t>
            </a:r>
            <a:endParaRPr lang="en-US" dirty="0"/>
          </a:p>
        </p:txBody>
      </p:sp>
      <p:pic>
        <p:nvPicPr>
          <p:cNvPr id="7" name="Content Placeholder 6">
            <a:extLst>
              <a:ext uri="{FF2B5EF4-FFF2-40B4-BE49-F238E27FC236}">
                <a16:creationId xmlns:a16="http://schemas.microsoft.com/office/drawing/2014/main" id="{EA385DD3-102A-1040-9EAA-5092F428AE0B}"/>
              </a:ext>
            </a:extLst>
          </p:cNvPr>
          <p:cNvPicPr>
            <a:picLocks noGrp="1" noChangeAspect="1"/>
          </p:cNvPicPr>
          <p:nvPr>
            <p:ph idx="1"/>
          </p:nvPr>
        </p:nvPicPr>
        <p:blipFill>
          <a:blip r:embed="rId2"/>
          <a:stretch>
            <a:fillRect/>
          </a:stretch>
        </p:blipFill>
        <p:spPr>
          <a:xfrm>
            <a:off x="5183188" y="1809178"/>
            <a:ext cx="6509492" cy="340663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ext Placeholder 5"/>
          <p:cNvSpPr>
            <a:spLocks noGrp="1"/>
          </p:cNvSpPr>
          <p:nvPr>
            <p:ph type="body" sz="half" idx="2"/>
          </p:nvPr>
        </p:nvSpPr>
        <p:spPr/>
        <p:txBody>
          <a:bodyPr/>
          <a:lstStyle/>
          <a:p>
            <a:pPr marL="342900" lvl="0" indent="-342900">
              <a:lnSpc>
                <a:spcPct val="120000"/>
              </a:lnSpc>
              <a:buSzPct val="50000"/>
              <a:buFont typeface="Wingdings" panose="05000000000000000000" pitchFamily="2" charset="2"/>
              <a:buChar char="v"/>
            </a:pPr>
            <a:r>
              <a:rPr lang="en-US" sz="2000" dirty="0">
                <a:solidFill>
                  <a:prstClr val="black"/>
                </a:solidFill>
                <a:latin typeface="Tw Cen MT" panose="020B0602020104020603"/>
              </a:rPr>
              <a:t>What kind of house ? </a:t>
            </a:r>
          </a:p>
          <a:p>
            <a:pPr marL="342900" lvl="0" indent="-342900">
              <a:lnSpc>
                <a:spcPct val="120000"/>
              </a:lnSpc>
              <a:buSzPct val="50000"/>
              <a:buFont typeface="Wingdings" panose="05000000000000000000" pitchFamily="2" charset="2"/>
              <a:buChar char="v"/>
            </a:pPr>
            <a:r>
              <a:rPr lang="en-US" sz="2000" dirty="0">
                <a:solidFill>
                  <a:prstClr val="black"/>
                </a:solidFill>
                <a:latin typeface="Tw Cen MT" panose="020B0602020104020603"/>
              </a:rPr>
              <a:t>You will talk to domain </a:t>
            </a:r>
            <a:r>
              <a:rPr lang="en-US" sz="2000" dirty="0" smtClean="0">
                <a:solidFill>
                  <a:prstClr val="black"/>
                </a:solidFill>
                <a:latin typeface="Tw Cen MT" panose="020B0602020104020603"/>
              </a:rPr>
              <a:t>expert</a:t>
            </a:r>
            <a:endParaRPr lang="en-US" sz="2000" dirty="0">
              <a:solidFill>
                <a:prstClr val="black"/>
              </a:solidFill>
              <a:latin typeface="Tw Cen MT" panose="020B0602020104020603"/>
            </a:endParaRPr>
          </a:p>
          <a:p>
            <a:pPr marL="342900" lvl="0" indent="-342900">
              <a:lnSpc>
                <a:spcPct val="120000"/>
              </a:lnSpc>
              <a:buSzPct val="50000"/>
              <a:buFont typeface="Wingdings" panose="05000000000000000000" pitchFamily="2" charset="2"/>
              <a:buChar char="v"/>
            </a:pPr>
            <a:r>
              <a:rPr lang="en-US" sz="2000" dirty="0">
                <a:solidFill>
                  <a:prstClr val="black"/>
                </a:solidFill>
                <a:latin typeface="Tw Cen MT" panose="020B0602020104020603"/>
              </a:rPr>
              <a:t>You’ll try to find out the core </a:t>
            </a:r>
            <a:r>
              <a:rPr lang="en-US" sz="2000" dirty="0" smtClean="0">
                <a:solidFill>
                  <a:prstClr val="black"/>
                </a:solidFill>
                <a:latin typeface="Tw Cen MT" panose="020B0602020104020603"/>
              </a:rPr>
              <a:t>values</a:t>
            </a:r>
            <a:endParaRPr lang="en-US" sz="2000" dirty="0">
              <a:solidFill>
                <a:prstClr val="black"/>
              </a:solidFill>
              <a:latin typeface="Tw Cen MT" panose="020B0602020104020603"/>
            </a:endParaRPr>
          </a:p>
          <a:p>
            <a:pPr marL="342900" lvl="0" indent="-342900">
              <a:lnSpc>
                <a:spcPct val="120000"/>
              </a:lnSpc>
              <a:buSzPct val="50000"/>
              <a:buFont typeface="Wingdings" panose="05000000000000000000" pitchFamily="2" charset="2"/>
              <a:buChar char="v"/>
            </a:pPr>
            <a:r>
              <a:rPr lang="en-US" sz="2000" dirty="0">
                <a:solidFill>
                  <a:prstClr val="black"/>
                </a:solidFill>
                <a:latin typeface="Tw Cen MT" panose="020B0602020104020603"/>
              </a:rPr>
              <a:t>You’ll see what others have done right or </a:t>
            </a:r>
            <a:r>
              <a:rPr lang="en-US" sz="2000" dirty="0" smtClean="0">
                <a:solidFill>
                  <a:prstClr val="black"/>
                </a:solidFill>
                <a:latin typeface="Tw Cen MT" panose="020B0602020104020603"/>
              </a:rPr>
              <a:t>wrong</a:t>
            </a:r>
            <a:endParaRPr lang="en-US" sz="2000" dirty="0">
              <a:solidFill>
                <a:prstClr val="black"/>
              </a:solidFill>
              <a:latin typeface="Tw Cen MT" panose="020B0602020104020603"/>
            </a:endParaRPr>
          </a:p>
        </p:txBody>
      </p:sp>
    </p:spTree>
    <p:extLst>
      <p:ext uri="{BB962C8B-B14F-4D97-AF65-F5344CB8AC3E}">
        <p14:creationId xmlns:p14="http://schemas.microsoft.com/office/powerpoint/2010/main" val="237326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Content Placeholder 6">
            <a:extLst>
              <a:ext uri="{FF2B5EF4-FFF2-40B4-BE49-F238E27FC236}">
                <a16:creationId xmlns:a16="http://schemas.microsoft.com/office/drawing/2014/main" id="{EFA65E07-9660-EE48-A2A3-4077425350B9}"/>
              </a:ext>
            </a:extLst>
          </p:cNvPr>
          <p:cNvPicPr>
            <a:picLocks noChangeAspect="1"/>
          </p:cNvPicPr>
          <p:nvPr/>
        </p:nvPicPr>
        <p:blipFill>
          <a:blip r:embed="rId2"/>
          <a:stretch>
            <a:fillRect/>
          </a:stretch>
        </p:blipFill>
        <p:spPr>
          <a:xfrm>
            <a:off x="1345406" y="666496"/>
            <a:ext cx="5080794" cy="3372103"/>
          </a:xfrm>
          <a:prstGeom prst="rect">
            <a:avLst/>
          </a:prstGeom>
        </p:spPr>
      </p:pic>
      <p:pic>
        <p:nvPicPr>
          <p:cNvPr id="38" name="Content Placeholder 5">
            <a:extLst>
              <a:ext uri="{FF2B5EF4-FFF2-40B4-BE49-F238E27FC236}">
                <a16:creationId xmlns:a16="http://schemas.microsoft.com/office/drawing/2014/main" id="{9C34C004-A495-2C4E-AF15-1D4547F0B219}"/>
              </a:ext>
            </a:extLst>
          </p:cNvPr>
          <p:cNvPicPr>
            <a:picLocks noChangeAspect="1"/>
          </p:cNvPicPr>
          <p:nvPr/>
        </p:nvPicPr>
        <p:blipFill rotWithShape="1">
          <a:blip r:embed="rId3"/>
          <a:srcRect l="14709" r="1576" b="6"/>
          <a:stretch/>
        </p:blipFill>
        <p:spPr>
          <a:xfrm>
            <a:off x="7518400" y="3517883"/>
            <a:ext cx="3755399" cy="2337870"/>
          </a:xfrm>
          <a:custGeom>
            <a:avLst/>
            <a:gdLst>
              <a:gd name="connsiteX0" fmla="*/ 166465 w 3425199"/>
              <a:gd name="connsiteY0" fmla="*/ 0 h 2337870"/>
              <a:gd name="connsiteX1" fmla="*/ 3425199 w 3425199"/>
              <a:gd name="connsiteY1" fmla="*/ 0 h 2337870"/>
              <a:gd name="connsiteX2" fmla="*/ 3425199 w 3425199"/>
              <a:gd name="connsiteY2" fmla="*/ 2337870 h 2337870"/>
              <a:gd name="connsiteX3" fmla="*/ 0 w 3425199"/>
              <a:gd name="connsiteY3" fmla="*/ 2337870 h 2337870"/>
              <a:gd name="connsiteX4" fmla="*/ 0 w 3425199"/>
              <a:gd name="connsiteY4" fmla="*/ 166465 h 2337870"/>
              <a:gd name="connsiteX5" fmla="*/ 166465 w 3425199"/>
              <a:gd name="connsiteY5" fmla="*/ 0 h 233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rgbClr val="82FFFF">
                <a:lumMod val="60000"/>
                <a:lumOff val="40000"/>
                <a:alpha val="60000"/>
              </a:srgbClr>
            </a:solidFill>
            <a:miter lim="800000"/>
          </a:ln>
          <a:effectLst>
            <a:outerShdw blurRad="88900" dist="38100" dir="5400000" algn="t" rotWithShape="0">
              <a:prstClr val="black">
                <a:alpha val="40000"/>
              </a:prstClr>
            </a:outerShdw>
          </a:effectLst>
        </p:spPr>
      </p:pic>
      <p:pic>
        <p:nvPicPr>
          <p:cNvPr id="39" name="Content Placeholder 4">
            <a:extLst>
              <a:ext uri="{FF2B5EF4-FFF2-40B4-BE49-F238E27FC236}">
                <a16:creationId xmlns:a16="http://schemas.microsoft.com/office/drawing/2014/main" id="{4CE6F906-0CF6-E045-A297-ABBE2EE5FC09}"/>
              </a:ext>
            </a:extLst>
          </p:cNvPr>
          <p:cNvPicPr>
            <a:picLocks noChangeAspect="1"/>
          </p:cNvPicPr>
          <p:nvPr/>
        </p:nvPicPr>
        <p:blipFill rotWithShape="1">
          <a:blip r:embed="rId4"/>
          <a:srcRect l="2932" r="4589" b="-1"/>
          <a:stretch/>
        </p:blipFill>
        <p:spPr>
          <a:xfrm>
            <a:off x="7518400" y="921111"/>
            <a:ext cx="3699187" cy="2337870"/>
          </a:xfrm>
          <a:custGeom>
            <a:avLst/>
            <a:gdLst>
              <a:gd name="connsiteX0" fmla="*/ 0 w 3425199"/>
              <a:gd name="connsiteY0" fmla="*/ 0 h 2337870"/>
              <a:gd name="connsiteX1" fmla="*/ 3425199 w 3425199"/>
              <a:gd name="connsiteY1" fmla="*/ 0 h 2337870"/>
              <a:gd name="connsiteX2" fmla="*/ 3425199 w 3425199"/>
              <a:gd name="connsiteY2" fmla="*/ 2171405 h 2337870"/>
              <a:gd name="connsiteX3" fmla="*/ 3258734 w 3425199"/>
              <a:gd name="connsiteY3" fmla="*/ 2337870 h 2337870"/>
              <a:gd name="connsiteX4" fmla="*/ 0 w 3425199"/>
              <a:gd name="connsiteY4" fmla="*/ 2337870 h 233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rgbClr val="82FFFF">
                <a:lumMod val="60000"/>
                <a:lumOff val="40000"/>
                <a:alpha val="60000"/>
              </a:srgbClr>
            </a:solidFill>
            <a:miter lim="800000"/>
          </a:ln>
          <a:effectLst>
            <a:outerShdw blurRad="88900" dist="38100" dir="5400000" algn="t" rotWithShape="0">
              <a:prstClr val="black">
                <a:alpha val="40000"/>
              </a:prstClr>
            </a:outerShdw>
          </a:effectLst>
        </p:spPr>
      </p:pic>
      <p:cxnSp>
        <p:nvCxnSpPr>
          <p:cNvPr id="40" name="Straight Arrow Connector 39">
            <a:extLst>
              <a:ext uri="{FF2B5EF4-FFF2-40B4-BE49-F238E27FC236}">
                <a16:creationId xmlns:a16="http://schemas.microsoft.com/office/drawing/2014/main" id="{CC0629E7-6C92-4048-A6D4-3429FAF7AFB0}"/>
              </a:ext>
            </a:extLst>
          </p:cNvPr>
          <p:cNvCxnSpPr>
            <a:cxnSpLocks/>
            <a:endCxn id="37" idx="3"/>
          </p:cNvCxnSpPr>
          <p:nvPr/>
        </p:nvCxnSpPr>
        <p:spPr>
          <a:xfrm flipH="1" flipV="1">
            <a:off x="6426200" y="2352548"/>
            <a:ext cx="2951788" cy="2194052"/>
          </a:xfrm>
          <a:prstGeom prst="straightConnector1">
            <a:avLst/>
          </a:prstGeom>
          <a:noFill/>
          <a:ln w="9525" cap="flat" cmpd="sng" algn="ctr">
            <a:solidFill>
              <a:sysClr val="windowText" lastClr="000000"/>
            </a:solidFill>
            <a:prstDash val="solid"/>
            <a:tailEnd type="triangle"/>
          </a:ln>
          <a:effectLst/>
        </p:spPr>
      </p:cxnSp>
      <p:sp>
        <p:nvSpPr>
          <p:cNvPr id="41" name="TextBox 40">
            <a:extLst>
              <a:ext uri="{FF2B5EF4-FFF2-40B4-BE49-F238E27FC236}">
                <a16:creationId xmlns:a16="http://schemas.microsoft.com/office/drawing/2014/main" id="{4857B23B-F102-7841-A302-0D07BB208F9A}"/>
              </a:ext>
            </a:extLst>
          </p:cNvPr>
          <p:cNvSpPr txBox="1"/>
          <p:nvPr/>
        </p:nvSpPr>
        <p:spPr>
          <a:xfrm>
            <a:off x="2514600" y="134283"/>
            <a:ext cx="2653765" cy="523220"/>
          </a:xfrm>
          <a:prstGeom prst="rect">
            <a:avLst/>
          </a:prstGeom>
          <a:noFill/>
        </p:spPr>
        <p:txBody>
          <a:bodyPr wrap="square" rtlCol="0">
            <a:spAutoFit/>
          </a:bodyPr>
          <a:lstStyle/>
          <a:p>
            <a:pPr defTabSz="457200"/>
            <a:r>
              <a:rPr lang="en-US" sz="2800" dirty="0">
                <a:solidFill>
                  <a:prstClr val="black"/>
                </a:solidFill>
                <a:latin typeface="Tw Cen MT" panose="020B0602020104020603"/>
              </a:rPr>
              <a:t>Domain Model</a:t>
            </a:r>
          </a:p>
        </p:txBody>
      </p:sp>
      <p:sp>
        <p:nvSpPr>
          <p:cNvPr id="42" name="TextBox 41">
            <a:extLst>
              <a:ext uri="{FF2B5EF4-FFF2-40B4-BE49-F238E27FC236}">
                <a16:creationId xmlns:a16="http://schemas.microsoft.com/office/drawing/2014/main" id="{DF5CA778-8E6B-F341-9DE5-ED27038A69D0}"/>
              </a:ext>
            </a:extLst>
          </p:cNvPr>
          <p:cNvSpPr txBox="1"/>
          <p:nvPr/>
        </p:nvSpPr>
        <p:spPr>
          <a:xfrm>
            <a:off x="8720438" y="395893"/>
            <a:ext cx="1253869" cy="523220"/>
          </a:xfrm>
          <a:prstGeom prst="rect">
            <a:avLst/>
          </a:prstGeom>
          <a:noFill/>
        </p:spPr>
        <p:txBody>
          <a:bodyPr wrap="none" rtlCol="0">
            <a:spAutoFit/>
          </a:bodyPr>
          <a:lstStyle/>
          <a:p>
            <a:pPr defTabSz="457200"/>
            <a:r>
              <a:rPr lang="en-US" sz="2800" dirty="0">
                <a:solidFill>
                  <a:prstClr val="black"/>
                </a:solidFill>
                <a:latin typeface="Tw Cen MT" panose="020B0602020104020603"/>
              </a:rPr>
              <a:t>Domain</a:t>
            </a:r>
          </a:p>
        </p:txBody>
      </p:sp>
      <p:sp>
        <p:nvSpPr>
          <p:cNvPr id="43" name="TextBox 42">
            <a:extLst>
              <a:ext uri="{FF2B5EF4-FFF2-40B4-BE49-F238E27FC236}">
                <a16:creationId xmlns:a16="http://schemas.microsoft.com/office/drawing/2014/main" id="{490474DF-B283-3C4F-B472-D0ACE177DDE3}"/>
              </a:ext>
            </a:extLst>
          </p:cNvPr>
          <p:cNvSpPr txBox="1"/>
          <p:nvPr/>
        </p:nvSpPr>
        <p:spPr>
          <a:xfrm>
            <a:off x="8534176" y="5897169"/>
            <a:ext cx="1935145" cy="461665"/>
          </a:xfrm>
          <a:prstGeom prst="rect">
            <a:avLst/>
          </a:prstGeom>
          <a:noFill/>
        </p:spPr>
        <p:txBody>
          <a:bodyPr wrap="none" rtlCol="0">
            <a:spAutoFit/>
          </a:bodyPr>
          <a:lstStyle/>
          <a:p>
            <a:pPr defTabSz="457200"/>
            <a:r>
              <a:rPr lang="en-US" sz="2400" dirty="0">
                <a:solidFill>
                  <a:prstClr val="black"/>
                </a:solidFill>
                <a:highlight>
                  <a:srgbClr val="FFFF00"/>
                </a:highlight>
                <a:latin typeface="Tw Cen MT" panose="020B0602020104020603"/>
              </a:rPr>
              <a:t>Sub - Domains</a:t>
            </a:r>
          </a:p>
        </p:txBody>
      </p:sp>
      <p:sp>
        <p:nvSpPr>
          <p:cNvPr id="44" name="TextBox 43">
            <a:extLst>
              <a:ext uri="{FF2B5EF4-FFF2-40B4-BE49-F238E27FC236}">
                <a16:creationId xmlns:a16="http://schemas.microsoft.com/office/drawing/2014/main" id="{E7D7B78B-F94E-754D-9E9D-2D635BBB4D20}"/>
              </a:ext>
            </a:extLst>
          </p:cNvPr>
          <p:cNvSpPr txBox="1"/>
          <p:nvPr/>
        </p:nvSpPr>
        <p:spPr>
          <a:xfrm>
            <a:off x="4612706" y="4173323"/>
            <a:ext cx="2014078" cy="400110"/>
          </a:xfrm>
          <a:prstGeom prst="rect">
            <a:avLst/>
          </a:prstGeom>
          <a:noFill/>
        </p:spPr>
        <p:txBody>
          <a:bodyPr wrap="none" rtlCol="0">
            <a:spAutoFit/>
          </a:bodyPr>
          <a:lstStyle/>
          <a:p>
            <a:pPr defTabSz="457200"/>
            <a:r>
              <a:rPr lang="en-US" sz="2000" dirty="0">
                <a:solidFill>
                  <a:prstClr val="black"/>
                </a:solidFill>
                <a:latin typeface="Tw Cen MT" panose="020B0602020104020603"/>
              </a:rPr>
              <a:t>Bounded Contexts</a:t>
            </a:r>
          </a:p>
        </p:txBody>
      </p:sp>
      <p:cxnSp>
        <p:nvCxnSpPr>
          <p:cNvPr id="45" name="Straight Arrow Connector 44">
            <a:extLst>
              <a:ext uri="{FF2B5EF4-FFF2-40B4-BE49-F238E27FC236}">
                <a16:creationId xmlns:a16="http://schemas.microsoft.com/office/drawing/2014/main" id="{8075EDF5-8177-CF40-9430-8EDEE12F030C}"/>
              </a:ext>
            </a:extLst>
          </p:cNvPr>
          <p:cNvCxnSpPr>
            <a:cxnSpLocks/>
            <a:endCxn id="44" idx="3"/>
          </p:cNvCxnSpPr>
          <p:nvPr/>
        </p:nvCxnSpPr>
        <p:spPr>
          <a:xfrm flipH="1">
            <a:off x="6626784" y="4318000"/>
            <a:ext cx="2314016" cy="55378"/>
          </a:xfrm>
          <a:prstGeom prst="straightConnector1">
            <a:avLst/>
          </a:prstGeom>
          <a:noFill/>
          <a:ln w="9525"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155787E7-9CA3-1645-85E1-F43496F3395B}"/>
              </a:ext>
            </a:extLst>
          </p:cNvPr>
          <p:cNvCxnSpPr>
            <a:cxnSpLocks/>
            <a:endCxn id="44" idx="3"/>
          </p:cNvCxnSpPr>
          <p:nvPr/>
        </p:nvCxnSpPr>
        <p:spPr>
          <a:xfrm flipH="1" flipV="1">
            <a:off x="6626784" y="4373378"/>
            <a:ext cx="1374216" cy="630422"/>
          </a:xfrm>
          <a:prstGeom prst="straightConnector1">
            <a:avLst/>
          </a:prstGeom>
          <a:noFill/>
          <a:ln w="9525" cap="flat" cmpd="sng" algn="ctr">
            <a:solidFill>
              <a:sysClr val="windowText" lastClr="000000"/>
            </a:solidFill>
            <a:prstDash val="solid"/>
            <a:tailEnd type="triangle"/>
          </a:ln>
          <a:effectLst/>
        </p:spPr>
      </p:cxnSp>
      <p:cxnSp>
        <p:nvCxnSpPr>
          <p:cNvPr id="47" name="Straight Arrow Connector 46">
            <a:extLst>
              <a:ext uri="{FF2B5EF4-FFF2-40B4-BE49-F238E27FC236}">
                <a16:creationId xmlns:a16="http://schemas.microsoft.com/office/drawing/2014/main" id="{1C2321A7-F247-8546-856D-C0D6273C3BD0}"/>
              </a:ext>
            </a:extLst>
          </p:cNvPr>
          <p:cNvCxnSpPr>
            <a:cxnSpLocks/>
            <a:endCxn id="44" idx="3"/>
          </p:cNvCxnSpPr>
          <p:nvPr/>
        </p:nvCxnSpPr>
        <p:spPr>
          <a:xfrm flipH="1">
            <a:off x="6626784" y="3896407"/>
            <a:ext cx="921488" cy="476971"/>
          </a:xfrm>
          <a:prstGeom prst="straightConnector1">
            <a:avLst/>
          </a:prstGeom>
          <a:noFill/>
          <a:ln w="9525" cap="flat" cmpd="sng" algn="ctr">
            <a:solidFill>
              <a:sysClr val="windowText" lastClr="000000"/>
            </a:solidFill>
            <a:prstDash val="solid"/>
            <a:tailEnd type="triangle"/>
          </a:ln>
          <a:effectLst/>
        </p:spPr>
      </p:cxnSp>
      <p:cxnSp>
        <p:nvCxnSpPr>
          <p:cNvPr id="48" name="Straight Connector 47">
            <a:extLst>
              <a:ext uri="{FF2B5EF4-FFF2-40B4-BE49-F238E27FC236}">
                <a16:creationId xmlns:a16="http://schemas.microsoft.com/office/drawing/2014/main" id="{82CF9106-52A5-1747-B06D-F7E1115D2654}"/>
              </a:ext>
            </a:extLst>
          </p:cNvPr>
          <p:cNvCxnSpPr>
            <a:cxnSpLocks/>
          </p:cNvCxnSpPr>
          <p:nvPr/>
        </p:nvCxnSpPr>
        <p:spPr>
          <a:xfrm>
            <a:off x="8610600" y="4089400"/>
            <a:ext cx="653981" cy="108466"/>
          </a:xfrm>
          <a:prstGeom prst="line">
            <a:avLst/>
          </a:prstGeom>
          <a:noFill/>
          <a:ln w="9525" cap="flat" cmpd="sng" algn="ctr">
            <a:solidFill>
              <a:srgbClr val="9ACD4C"/>
            </a:solidFill>
            <a:prstDash val="solid"/>
          </a:ln>
          <a:effectLst/>
        </p:spPr>
      </p:cxnSp>
      <p:cxnSp>
        <p:nvCxnSpPr>
          <p:cNvPr id="49" name="Straight Connector 48">
            <a:extLst>
              <a:ext uri="{FF2B5EF4-FFF2-40B4-BE49-F238E27FC236}">
                <a16:creationId xmlns:a16="http://schemas.microsoft.com/office/drawing/2014/main" id="{1836256B-8A95-7D49-B27A-7E7314A114B5}"/>
              </a:ext>
            </a:extLst>
          </p:cNvPr>
          <p:cNvCxnSpPr>
            <a:cxnSpLocks/>
          </p:cNvCxnSpPr>
          <p:nvPr/>
        </p:nvCxnSpPr>
        <p:spPr>
          <a:xfrm flipH="1">
            <a:off x="8415292" y="4140200"/>
            <a:ext cx="119108" cy="755134"/>
          </a:xfrm>
          <a:prstGeom prst="line">
            <a:avLst/>
          </a:prstGeom>
          <a:noFill/>
          <a:ln w="9525" cap="flat" cmpd="sng" algn="ctr">
            <a:solidFill>
              <a:srgbClr val="9ACD4C"/>
            </a:solidFill>
            <a:prstDash val="solid"/>
          </a:ln>
          <a:effectLst/>
        </p:spPr>
      </p:cxnSp>
      <p:cxnSp>
        <p:nvCxnSpPr>
          <p:cNvPr id="50" name="Straight Connector 49">
            <a:extLst>
              <a:ext uri="{FF2B5EF4-FFF2-40B4-BE49-F238E27FC236}">
                <a16:creationId xmlns:a16="http://schemas.microsoft.com/office/drawing/2014/main" id="{E3C98F34-5994-AC4F-AE15-6A8EAF747B8E}"/>
              </a:ext>
            </a:extLst>
          </p:cNvPr>
          <p:cNvCxnSpPr>
            <a:cxnSpLocks/>
          </p:cNvCxnSpPr>
          <p:nvPr/>
        </p:nvCxnSpPr>
        <p:spPr>
          <a:xfrm flipV="1">
            <a:off x="8457655" y="4218704"/>
            <a:ext cx="681970" cy="709458"/>
          </a:xfrm>
          <a:prstGeom prst="line">
            <a:avLst/>
          </a:prstGeom>
          <a:noFill/>
          <a:ln w="9525" cap="flat" cmpd="sng" algn="ctr">
            <a:solidFill>
              <a:srgbClr val="9ACD4C"/>
            </a:solidFill>
            <a:prstDash val="solid"/>
          </a:ln>
          <a:effectLst/>
        </p:spPr>
      </p:cxnSp>
      <p:sp>
        <p:nvSpPr>
          <p:cNvPr id="51" name="TextBox 50">
            <a:extLst>
              <a:ext uri="{FF2B5EF4-FFF2-40B4-BE49-F238E27FC236}">
                <a16:creationId xmlns:a16="http://schemas.microsoft.com/office/drawing/2014/main" id="{34B10779-9DBA-424C-8EA6-8F9DC5D9C28A}"/>
              </a:ext>
            </a:extLst>
          </p:cNvPr>
          <p:cNvSpPr txBox="1"/>
          <p:nvPr/>
        </p:nvSpPr>
        <p:spPr>
          <a:xfrm>
            <a:off x="5003800" y="5207000"/>
            <a:ext cx="1786515" cy="461665"/>
          </a:xfrm>
          <a:prstGeom prst="rect">
            <a:avLst/>
          </a:prstGeom>
          <a:noFill/>
        </p:spPr>
        <p:txBody>
          <a:bodyPr wrap="none" rtlCol="0">
            <a:spAutoFit/>
          </a:bodyPr>
          <a:lstStyle/>
          <a:p>
            <a:pPr defTabSz="457200"/>
            <a:r>
              <a:rPr lang="en-US" sz="2400" dirty="0">
                <a:solidFill>
                  <a:prstClr val="black"/>
                </a:solidFill>
                <a:latin typeface="Tw Cen MT" panose="020B0602020104020603"/>
              </a:rPr>
              <a:t>Context Map</a:t>
            </a:r>
          </a:p>
        </p:txBody>
      </p:sp>
      <p:cxnSp>
        <p:nvCxnSpPr>
          <p:cNvPr id="52" name="Straight Arrow Connector 51">
            <a:extLst>
              <a:ext uri="{FF2B5EF4-FFF2-40B4-BE49-F238E27FC236}">
                <a16:creationId xmlns:a16="http://schemas.microsoft.com/office/drawing/2014/main" id="{53FEAD37-2E5B-E34B-A1B6-6C31BC6AABB2}"/>
              </a:ext>
            </a:extLst>
          </p:cNvPr>
          <p:cNvCxnSpPr>
            <a:cxnSpLocks/>
            <a:endCxn id="51" idx="3"/>
          </p:cNvCxnSpPr>
          <p:nvPr/>
        </p:nvCxnSpPr>
        <p:spPr>
          <a:xfrm flipH="1">
            <a:off x="6790315" y="4569318"/>
            <a:ext cx="1786131" cy="868515"/>
          </a:xfrm>
          <a:prstGeom prst="straightConnector1">
            <a:avLst/>
          </a:prstGeom>
          <a:noFill/>
          <a:ln w="9525" cap="flat" cmpd="sng" algn="ctr">
            <a:solidFill>
              <a:sysClr val="windowText" lastClr="000000"/>
            </a:solidFill>
            <a:prstDash val="solid"/>
            <a:tailEnd type="triangle"/>
          </a:ln>
          <a:effectLst/>
        </p:spPr>
      </p:cxnSp>
      <p:sp>
        <p:nvSpPr>
          <p:cNvPr id="53" name="Oval 52">
            <a:extLst>
              <a:ext uri="{FF2B5EF4-FFF2-40B4-BE49-F238E27FC236}">
                <a16:creationId xmlns:a16="http://schemas.microsoft.com/office/drawing/2014/main" id="{1805CE6E-72E7-864D-AD7A-090AF4FFCB38}"/>
              </a:ext>
            </a:extLst>
          </p:cNvPr>
          <p:cNvSpPr/>
          <p:nvPr/>
        </p:nvSpPr>
        <p:spPr>
          <a:xfrm>
            <a:off x="1752600" y="1498600"/>
            <a:ext cx="762000" cy="177800"/>
          </a:xfrm>
          <a:prstGeom prst="ellipse">
            <a:avLst/>
          </a:prstGeom>
          <a:solidFill>
            <a:srgbClr val="9ACD4C">
              <a:alpha val="0"/>
            </a:srgbClr>
          </a:solidFill>
          <a:ln w="15875"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54" name="Oval 53">
            <a:extLst>
              <a:ext uri="{FF2B5EF4-FFF2-40B4-BE49-F238E27FC236}">
                <a16:creationId xmlns:a16="http://schemas.microsoft.com/office/drawing/2014/main" id="{917E4BE5-88E8-DB43-82E4-EC698A1A6EFF}"/>
              </a:ext>
            </a:extLst>
          </p:cNvPr>
          <p:cNvSpPr/>
          <p:nvPr/>
        </p:nvSpPr>
        <p:spPr>
          <a:xfrm>
            <a:off x="3568501" y="2108201"/>
            <a:ext cx="961888" cy="356626"/>
          </a:xfrm>
          <a:prstGeom prst="ellipse">
            <a:avLst/>
          </a:prstGeom>
          <a:solidFill>
            <a:srgbClr val="9ACD4C">
              <a:alpha val="0"/>
            </a:srgbClr>
          </a:solidFill>
          <a:ln w="15875"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55" name="Oval 54">
            <a:extLst>
              <a:ext uri="{FF2B5EF4-FFF2-40B4-BE49-F238E27FC236}">
                <a16:creationId xmlns:a16="http://schemas.microsoft.com/office/drawing/2014/main" id="{990AFA24-FADD-494C-ADA5-09248E3EA9AB}"/>
              </a:ext>
            </a:extLst>
          </p:cNvPr>
          <p:cNvSpPr/>
          <p:nvPr/>
        </p:nvSpPr>
        <p:spPr>
          <a:xfrm flipH="1" flipV="1">
            <a:off x="4717806" y="1320800"/>
            <a:ext cx="1225793" cy="355600"/>
          </a:xfrm>
          <a:prstGeom prst="ellipse">
            <a:avLst/>
          </a:prstGeom>
          <a:solidFill>
            <a:srgbClr val="9ACD4C">
              <a:alpha val="0"/>
            </a:srgbClr>
          </a:solidFill>
          <a:ln w="15875"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56" name="Oval 55">
            <a:extLst>
              <a:ext uri="{FF2B5EF4-FFF2-40B4-BE49-F238E27FC236}">
                <a16:creationId xmlns:a16="http://schemas.microsoft.com/office/drawing/2014/main" id="{6C9A4F95-B4D8-D743-B336-5B541933CEBC}"/>
              </a:ext>
            </a:extLst>
          </p:cNvPr>
          <p:cNvSpPr/>
          <p:nvPr/>
        </p:nvSpPr>
        <p:spPr>
          <a:xfrm>
            <a:off x="3251200" y="893041"/>
            <a:ext cx="634602" cy="224559"/>
          </a:xfrm>
          <a:prstGeom prst="ellipse">
            <a:avLst/>
          </a:prstGeom>
          <a:solidFill>
            <a:srgbClr val="9ACD4C">
              <a:alpha val="0"/>
            </a:srgbClr>
          </a:solidFill>
          <a:ln w="15875"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57" name="Oval 56">
            <a:extLst>
              <a:ext uri="{FF2B5EF4-FFF2-40B4-BE49-F238E27FC236}">
                <a16:creationId xmlns:a16="http://schemas.microsoft.com/office/drawing/2014/main" id="{71E93104-C7E5-7449-89F0-AFDCB9B48DF0}"/>
              </a:ext>
            </a:extLst>
          </p:cNvPr>
          <p:cNvSpPr/>
          <p:nvPr/>
        </p:nvSpPr>
        <p:spPr>
          <a:xfrm>
            <a:off x="3635512" y="2865912"/>
            <a:ext cx="961888" cy="356626"/>
          </a:xfrm>
          <a:prstGeom prst="ellipse">
            <a:avLst/>
          </a:prstGeom>
          <a:solidFill>
            <a:srgbClr val="9ACD4C">
              <a:alpha val="0"/>
            </a:srgbClr>
          </a:solidFill>
          <a:ln w="15875"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58" name="Oval 57">
            <a:extLst>
              <a:ext uri="{FF2B5EF4-FFF2-40B4-BE49-F238E27FC236}">
                <a16:creationId xmlns:a16="http://schemas.microsoft.com/office/drawing/2014/main" id="{D6CBC604-988B-1840-8AC9-B93AA1F2D5A0}"/>
              </a:ext>
            </a:extLst>
          </p:cNvPr>
          <p:cNvSpPr/>
          <p:nvPr/>
        </p:nvSpPr>
        <p:spPr>
          <a:xfrm>
            <a:off x="2060513" y="2464827"/>
            <a:ext cx="961888" cy="356626"/>
          </a:xfrm>
          <a:prstGeom prst="ellipse">
            <a:avLst/>
          </a:prstGeom>
          <a:solidFill>
            <a:srgbClr val="9ACD4C">
              <a:alpha val="0"/>
            </a:srgbClr>
          </a:solidFill>
          <a:ln w="15875"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59" name="TextBox 58">
            <a:extLst>
              <a:ext uri="{FF2B5EF4-FFF2-40B4-BE49-F238E27FC236}">
                <a16:creationId xmlns:a16="http://schemas.microsoft.com/office/drawing/2014/main" id="{7246ACB8-BEDC-A04C-8292-40B0D7303618}"/>
              </a:ext>
            </a:extLst>
          </p:cNvPr>
          <p:cNvSpPr txBox="1"/>
          <p:nvPr/>
        </p:nvSpPr>
        <p:spPr>
          <a:xfrm>
            <a:off x="1564989" y="4394200"/>
            <a:ext cx="2754537" cy="461665"/>
          </a:xfrm>
          <a:prstGeom prst="rect">
            <a:avLst/>
          </a:prstGeom>
          <a:noFill/>
        </p:spPr>
        <p:txBody>
          <a:bodyPr wrap="none" rtlCol="0">
            <a:spAutoFit/>
          </a:bodyPr>
          <a:lstStyle/>
          <a:p>
            <a:pPr defTabSz="457200"/>
            <a:r>
              <a:rPr lang="en-US" sz="2400" dirty="0">
                <a:solidFill>
                  <a:prstClr val="black"/>
                </a:solidFill>
                <a:latin typeface="Tw Cen MT" panose="020B0602020104020603"/>
              </a:rPr>
              <a:t>Ubiquitous Language</a:t>
            </a:r>
          </a:p>
        </p:txBody>
      </p:sp>
      <p:cxnSp>
        <p:nvCxnSpPr>
          <p:cNvPr id="60" name="Straight Arrow Connector 59">
            <a:extLst>
              <a:ext uri="{FF2B5EF4-FFF2-40B4-BE49-F238E27FC236}">
                <a16:creationId xmlns:a16="http://schemas.microsoft.com/office/drawing/2014/main" id="{03588E3D-C0C6-DD47-BB38-A5C78F7B6387}"/>
              </a:ext>
            </a:extLst>
          </p:cNvPr>
          <p:cNvCxnSpPr>
            <a:stCxn id="58" idx="4"/>
          </p:cNvCxnSpPr>
          <p:nvPr/>
        </p:nvCxnSpPr>
        <p:spPr>
          <a:xfrm>
            <a:off x="2541457" y="2821453"/>
            <a:ext cx="359941" cy="1572747"/>
          </a:xfrm>
          <a:prstGeom prst="straightConnector1">
            <a:avLst/>
          </a:prstGeom>
          <a:noFill/>
          <a:ln w="9525" cap="flat" cmpd="sng" algn="ctr">
            <a:solidFill>
              <a:sysClr val="windowText" lastClr="000000"/>
            </a:solidFill>
            <a:prstDash val="solid"/>
            <a:tailEnd type="triangle"/>
          </a:ln>
          <a:effectLst/>
        </p:spPr>
      </p:cxnSp>
      <p:cxnSp>
        <p:nvCxnSpPr>
          <p:cNvPr id="61" name="Straight Arrow Connector 60">
            <a:extLst>
              <a:ext uri="{FF2B5EF4-FFF2-40B4-BE49-F238E27FC236}">
                <a16:creationId xmlns:a16="http://schemas.microsoft.com/office/drawing/2014/main" id="{F944FEA6-7AEE-E94C-8BEA-62498570286D}"/>
              </a:ext>
            </a:extLst>
          </p:cNvPr>
          <p:cNvCxnSpPr>
            <a:cxnSpLocks/>
            <a:stCxn id="57" idx="4"/>
            <a:endCxn id="59" idx="0"/>
          </p:cNvCxnSpPr>
          <p:nvPr/>
        </p:nvCxnSpPr>
        <p:spPr>
          <a:xfrm flipH="1">
            <a:off x="2942258" y="3222538"/>
            <a:ext cx="1174198" cy="1171662"/>
          </a:xfrm>
          <a:prstGeom prst="straightConnector1">
            <a:avLst/>
          </a:prstGeom>
          <a:noFill/>
          <a:ln w="9525" cap="flat" cmpd="sng" algn="ctr">
            <a:solidFill>
              <a:sysClr val="windowText" lastClr="000000"/>
            </a:solidFill>
            <a:prstDash val="solid"/>
            <a:tailEnd type="triangle"/>
          </a:ln>
          <a:effectLst/>
        </p:spPr>
      </p:cxnSp>
      <p:cxnSp>
        <p:nvCxnSpPr>
          <p:cNvPr id="62" name="Straight Arrow Connector 61">
            <a:extLst>
              <a:ext uri="{FF2B5EF4-FFF2-40B4-BE49-F238E27FC236}">
                <a16:creationId xmlns:a16="http://schemas.microsoft.com/office/drawing/2014/main" id="{59796CF6-BB0F-1F4C-976D-225B8C9EA0B1}"/>
              </a:ext>
            </a:extLst>
          </p:cNvPr>
          <p:cNvCxnSpPr>
            <a:cxnSpLocks/>
            <a:stCxn id="53" idx="6"/>
            <a:endCxn id="59" idx="0"/>
          </p:cNvCxnSpPr>
          <p:nvPr/>
        </p:nvCxnSpPr>
        <p:spPr>
          <a:xfrm>
            <a:off x="2514600" y="1587500"/>
            <a:ext cx="427658" cy="2806700"/>
          </a:xfrm>
          <a:prstGeom prst="straightConnector1">
            <a:avLst/>
          </a:prstGeom>
          <a:noFill/>
          <a:ln w="9525" cap="flat" cmpd="sng" algn="ctr">
            <a:solidFill>
              <a:sysClr val="windowText" lastClr="000000"/>
            </a:solidFill>
            <a:prstDash val="solid"/>
            <a:tailEnd type="triangle"/>
          </a:ln>
          <a:effectLst/>
        </p:spPr>
      </p:cxnSp>
      <p:sp>
        <p:nvSpPr>
          <p:cNvPr id="63" name="TextBox 62">
            <a:extLst>
              <a:ext uri="{FF2B5EF4-FFF2-40B4-BE49-F238E27FC236}">
                <a16:creationId xmlns:a16="http://schemas.microsoft.com/office/drawing/2014/main" id="{01093EE9-7D62-764A-B3BB-0B52DF0541D9}"/>
              </a:ext>
            </a:extLst>
          </p:cNvPr>
          <p:cNvSpPr txBox="1"/>
          <p:nvPr/>
        </p:nvSpPr>
        <p:spPr>
          <a:xfrm>
            <a:off x="1169545" y="4896361"/>
            <a:ext cx="3834255" cy="1477328"/>
          </a:xfrm>
          <a:prstGeom prst="rect">
            <a:avLst/>
          </a:prstGeom>
          <a:noFill/>
        </p:spPr>
        <p:txBody>
          <a:bodyPr wrap="none" rtlCol="0">
            <a:spAutoFit/>
          </a:bodyPr>
          <a:lstStyle/>
          <a:p>
            <a:pPr defTabSz="457200"/>
            <a:r>
              <a:rPr lang="en-US" dirty="0">
                <a:solidFill>
                  <a:prstClr val="black"/>
                </a:solidFill>
                <a:highlight>
                  <a:srgbClr val="FFFF00"/>
                </a:highlight>
                <a:latin typeface="Tw Cen MT" panose="020B0602020104020603"/>
              </a:rPr>
              <a:t>Domain model is to a bounded context, </a:t>
            </a:r>
          </a:p>
          <a:p>
            <a:pPr defTabSz="457200"/>
            <a:r>
              <a:rPr lang="en-US" dirty="0">
                <a:solidFill>
                  <a:prstClr val="black"/>
                </a:solidFill>
                <a:highlight>
                  <a:srgbClr val="FFFF00"/>
                </a:highlight>
                <a:latin typeface="Tw Cen MT" panose="020B0602020104020603"/>
              </a:rPr>
              <a:t>what classes are to an object.</a:t>
            </a:r>
          </a:p>
          <a:p>
            <a:pPr defTabSz="457200"/>
            <a:r>
              <a:rPr lang="en-US" dirty="0">
                <a:solidFill>
                  <a:prstClr val="black"/>
                </a:solidFill>
                <a:highlight>
                  <a:srgbClr val="FFFF00"/>
                </a:highlight>
                <a:latin typeface="Tw Cen MT" panose="020B0602020104020603"/>
              </a:rPr>
              <a:t>Domain model refers to the abstraction</a:t>
            </a:r>
          </a:p>
          <a:p>
            <a:pPr defTabSz="457200"/>
            <a:r>
              <a:rPr lang="en-US" dirty="0">
                <a:solidFill>
                  <a:prstClr val="black"/>
                </a:solidFill>
                <a:highlight>
                  <a:srgbClr val="FFFF00"/>
                </a:highlight>
                <a:latin typeface="Tw Cen MT" panose="020B0602020104020603"/>
              </a:rPr>
              <a:t>Of the sub domain.</a:t>
            </a:r>
          </a:p>
          <a:p>
            <a:pPr defTabSz="457200"/>
            <a:r>
              <a:rPr lang="en-US" dirty="0">
                <a:solidFill>
                  <a:prstClr val="black"/>
                </a:solidFill>
                <a:highlight>
                  <a:srgbClr val="FFFF00"/>
                </a:highlight>
                <a:latin typeface="Tw Cen MT" panose="020B0602020104020603"/>
              </a:rPr>
              <a:t>It is an interpretation of reality.</a:t>
            </a:r>
          </a:p>
        </p:txBody>
      </p:sp>
      <p:sp>
        <p:nvSpPr>
          <p:cNvPr id="64" name="Oval 63">
            <a:extLst>
              <a:ext uri="{FF2B5EF4-FFF2-40B4-BE49-F238E27FC236}">
                <a16:creationId xmlns:a16="http://schemas.microsoft.com/office/drawing/2014/main" id="{242D53BB-6F90-B644-8654-16EB7EDAE76C}"/>
              </a:ext>
            </a:extLst>
          </p:cNvPr>
          <p:cNvSpPr/>
          <p:nvPr/>
        </p:nvSpPr>
        <p:spPr>
          <a:xfrm>
            <a:off x="8983163" y="3897971"/>
            <a:ext cx="1971715" cy="992458"/>
          </a:xfrm>
          <a:prstGeom prst="ellipse">
            <a:avLst/>
          </a:prstGeom>
          <a:noFill/>
          <a:ln w="28575" cap="flat" cmpd="sng" algn="ctr">
            <a:solidFill>
              <a:srgbClr val="C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65" name="Oval 64">
            <a:extLst>
              <a:ext uri="{FF2B5EF4-FFF2-40B4-BE49-F238E27FC236}">
                <a16:creationId xmlns:a16="http://schemas.microsoft.com/office/drawing/2014/main" id="{593870AF-C8EE-F944-A69B-B059EBF14734}"/>
              </a:ext>
            </a:extLst>
          </p:cNvPr>
          <p:cNvSpPr/>
          <p:nvPr/>
        </p:nvSpPr>
        <p:spPr>
          <a:xfrm>
            <a:off x="7518400" y="3616282"/>
            <a:ext cx="1122072" cy="992458"/>
          </a:xfrm>
          <a:prstGeom prst="ellipse">
            <a:avLst/>
          </a:prstGeom>
          <a:noFill/>
          <a:ln w="28575" cap="flat" cmpd="sng" algn="ctr">
            <a:solidFill>
              <a:srgbClr val="C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66" name="Oval 65">
            <a:extLst>
              <a:ext uri="{FF2B5EF4-FFF2-40B4-BE49-F238E27FC236}">
                <a16:creationId xmlns:a16="http://schemas.microsoft.com/office/drawing/2014/main" id="{761AE5A7-E384-9A47-BAEB-A86C55827724}"/>
              </a:ext>
            </a:extLst>
          </p:cNvPr>
          <p:cNvSpPr/>
          <p:nvPr/>
        </p:nvSpPr>
        <p:spPr>
          <a:xfrm>
            <a:off x="8877091" y="3709032"/>
            <a:ext cx="499981" cy="380367"/>
          </a:xfrm>
          <a:prstGeom prst="ellipse">
            <a:avLst/>
          </a:prstGeom>
          <a:noFill/>
          <a:ln w="28575" cap="flat" cmpd="sng" algn="ctr">
            <a:solidFill>
              <a:srgbClr val="C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67" name="Oval 66">
            <a:extLst>
              <a:ext uri="{FF2B5EF4-FFF2-40B4-BE49-F238E27FC236}">
                <a16:creationId xmlns:a16="http://schemas.microsoft.com/office/drawing/2014/main" id="{4DC59AAA-5184-7844-87DF-79DD95D8600B}"/>
              </a:ext>
            </a:extLst>
          </p:cNvPr>
          <p:cNvSpPr/>
          <p:nvPr/>
        </p:nvSpPr>
        <p:spPr>
          <a:xfrm>
            <a:off x="7822555" y="4645926"/>
            <a:ext cx="857462" cy="776917"/>
          </a:xfrm>
          <a:prstGeom prst="ellipse">
            <a:avLst/>
          </a:prstGeom>
          <a:noFill/>
          <a:ln w="28575" cap="flat" cmpd="sng" algn="ctr">
            <a:solidFill>
              <a:srgbClr val="C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68" name="Oval 67">
            <a:extLst>
              <a:ext uri="{FF2B5EF4-FFF2-40B4-BE49-F238E27FC236}">
                <a16:creationId xmlns:a16="http://schemas.microsoft.com/office/drawing/2014/main" id="{4E7F74FD-C8E1-E649-B7EE-0DCC65165FE5}"/>
              </a:ext>
            </a:extLst>
          </p:cNvPr>
          <p:cNvSpPr/>
          <p:nvPr/>
        </p:nvSpPr>
        <p:spPr>
          <a:xfrm>
            <a:off x="9304531" y="5149023"/>
            <a:ext cx="669776" cy="381562"/>
          </a:xfrm>
          <a:prstGeom prst="ellipse">
            <a:avLst/>
          </a:prstGeom>
          <a:noFill/>
          <a:ln w="28575" cap="flat" cmpd="sng" algn="ctr">
            <a:solidFill>
              <a:srgbClr val="C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8876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51" grpId="0"/>
      <p:bldP spid="53" grpId="0" animBg="1"/>
      <p:bldP spid="54" grpId="0" animBg="1"/>
      <p:bldP spid="55" grpId="0" animBg="1"/>
      <p:bldP spid="56" grpId="0" animBg="1"/>
      <p:bldP spid="57" grpId="0" animBg="1"/>
      <p:bldP spid="58" grpId="0" animBg="1"/>
      <p:bldP spid="59" grpId="0"/>
      <p:bldP spid="63" grpId="0"/>
      <p:bldP spid="64" grpId="0" animBg="1"/>
      <p:bldP spid="65" grpId="0" animBg="1"/>
      <p:bldP spid="66" grpId="0" animBg="1"/>
      <p:bldP spid="67" grpId="0" animBg="1"/>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latin typeface="Tw Cen MT" panose="020B0602020104020603"/>
              </a:rPr>
              <a:t>Ubiquitous Language</a:t>
            </a:r>
            <a:endParaRPr lang="en-US" dirty="0"/>
          </a:p>
        </p:txBody>
      </p:sp>
      <p:pic>
        <p:nvPicPr>
          <p:cNvPr id="5" name="Content Placeholder 4">
            <a:extLst>
              <a:ext uri="{FF2B5EF4-FFF2-40B4-BE49-F238E27FC236}">
                <a16:creationId xmlns:a16="http://schemas.microsoft.com/office/drawing/2014/main" id="{F4AB4BD0-A52C-384C-AF68-D3229CA9B01B}"/>
              </a:ext>
            </a:extLst>
          </p:cNvPr>
          <p:cNvPicPr>
            <a:picLocks noGrp="1" noChangeAspect="1"/>
          </p:cNvPicPr>
          <p:nvPr>
            <p:ph sz="half" idx="1"/>
          </p:nvPr>
        </p:nvPicPr>
        <p:blipFill>
          <a:blip r:embed="rId2"/>
          <a:stretch>
            <a:fillRect/>
          </a:stretch>
        </p:blipFill>
        <p:spPr>
          <a:xfrm>
            <a:off x="1300162" y="1853406"/>
            <a:ext cx="4257675" cy="429577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 Placeholder 3"/>
          <p:cNvSpPr>
            <a:spLocks noGrp="1"/>
          </p:cNvSpPr>
          <p:nvPr>
            <p:ph sz="half" idx="2"/>
          </p:nvPr>
        </p:nvSpPr>
        <p:spPr/>
        <p:txBody>
          <a:bodyPr/>
          <a:lstStyle/>
          <a:p>
            <a:pPr marL="342900" lvl="0" indent="-342900">
              <a:lnSpc>
                <a:spcPct val="120000"/>
              </a:lnSpc>
              <a:buSzPct val="50000"/>
              <a:buFont typeface="Wingdings" panose="05000000000000000000" pitchFamily="2" charset="2"/>
              <a:buChar char="v"/>
            </a:pPr>
            <a:r>
              <a:rPr lang="en-US" sz="2400" dirty="0">
                <a:solidFill>
                  <a:prstClr val="black"/>
                </a:solidFill>
                <a:latin typeface="Tw Cen MT" panose="020B0602020104020603"/>
              </a:rPr>
              <a:t>The vocabulary of a given business domain, not only in discussions about the requirements for a software product, but in discussions of design as well and all the way into "the product's source code itself".</a:t>
            </a:r>
            <a:endParaRPr lang="en-US" sz="2000" dirty="0">
              <a:solidFill>
                <a:prstClr val="black"/>
              </a:solidFill>
              <a:latin typeface="Tw Cen MT" panose="020B0602020104020603"/>
            </a:endParaRPr>
          </a:p>
          <a:p>
            <a:endParaRPr lang="en-US" dirty="0"/>
          </a:p>
        </p:txBody>
      </p:sp>
    </p:spTree>
    <p:extLst>
      <p:ext uri="{BB962C8B-B14F-4D97-AF65-F5344CB8AC3E}">
        <p14:creationId xmlns:p14="http://schemas.microsoft.com/office/powerpoint/2010/main" val="238835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latin typeface="Tw Cen MT" panose="020B0602020104020603"/>
              </a:rPr>
              <a:t>Bounded Context</a:t>
            </a:r>
            <a:endParaRPr lang="en-US" dirty="0"/>
          </a:p>
        </p:txBody>
      </p:sp>
      <p:sp>
        <p:nvSpPr>
          <p:cNvPr id="3" name="Content Placeholder 2"/>
          <p:cNvSpPr>
            <a:spLocks noGrp="1"/>
          </p:cNvSpPr>
          <p:nvPr>
            <p:ph idx="1"/>
          </p:nvPr>
        </p:nvSpPr>
        <p:spPr/>
        <p:txBody>
          <a:bodyPr/>
          <a:lstStyle/>
          <a:p>
            <a:pPr marL="0" lvl="0" indent="0" defTabSz="457200">
              <a:lnSpc>
                <a:spcPct val="100000"/>
              </a:lnSpc>
              <a:spcBef>
                <a:spcPts val="0"/>
              </a:spcBef>
              <a:buNone/>
            </a:pPr>
            <a:r>
              <a:rPr lang="en-US" sz="2000" dirty="0">
                <a:solidFill>
                  <a:prstClr val="black"/>
                </a:solidFill>
                <a:latin typeface="Tw Cen MT" panose="020B0602020104020603"/>
              </a:rPr>
              <a:t>Each bounded context has its own domain model and </a:t>
            </a:r>
          </a:p>
          <a:p>
            <a:pPr marL="0" lvl="0" indent="0" defTabSz="457200">
              <a:lnSpc>
                <a:spcPct val="100000"/>
              </a:lnSpc>
              <a:spcBef>
                <a:spcPts val="0"/>
              </a:spcBef>
              <a:buNone/>
            </a:pPr>
            <a:r>
              <a:rPr lang="en-US" sz="2000" dirty="0">
                <a:solidFill>
                  <a:prstClr val="black"/>
                </a:solidFill>
                <a:latin typeface="Tw Cen MT" panose="020B0602020104020603"/>
              </a:rPr>
              <a:t>Its own ubiquitous Language.</a:t>
            </a:r>
          </a:p>
          <a:p>
            <a:endParaRPr lang="en-US" dirty="0"/>
          </a:p>
        </p:txBody>
      </p:sp>
      <p:sp>
        <p:nvSpPr>
          <p:cNvPr id="4" name="Text Placeholder 3"/>
          <p:cNvSpPr>
            <a:spLocks noGrp="1"/>
          </p:cNvSpPr>
          <p:nvPr>
            <p:ph type="body" sz="half" idx="2"/>
          </p:nvPr>
        </p:nvSpPr>
        <p:spPr/>
        <p:txBody>
          <a:bodyPr>
            <a:normAutofit fontScale="85000" lnSpcReduction="10000"/>
          </a:bodyPr>
          <a:lstStyle/>
          <a:p>
            <a:pPr marL="285750" lvl="0" indent="-285750">
              <a:lnSpc>
                <a:spcPct val="120000"/>
              </a:lnSpc>
              <a:buSzPct val="50000"/>
              <a:buFont typeface="Wingdings" panose="05000000000000000000" pitchFamily="2" charset="2"/>
              <a:buChar char="v"/>
            </a:pPr>
            <a:r>
              <a:rPr lang="en-US" dirty="0">
                <a:solidFill>
                  <a:prstClr val="black"/>
                </a:solidFill>
                <a:latin typeface="Tw Cen MT" panose="020B0602020104020603"/>
              </a:rPr>
              <a:t>Multiple models are in play on any large project. Yet when code based on distinct models is combined, software becomes buggy, unreliable, and difficult to understand. Communication among team members becomes confusing. It is often unclear in what context a model should not be applied.</a:t>
            </a:r>
          </a:p>
          <a:p>
            <a:pPr marL="285750" lvl="0" indent="-285750">
              <a:lnSpc>
                <a:spcPct val="120000"/>
              </a:lnSpc>
              <a:buSzPct val="50000"/>
              <a:buFont typeface="Wingdings" panose="05000000000000000000" pitchFamily="2" charset="2"/>
              <a:buChar char="v"/>
            </a:pPr>
            <a:r>
              <a:rPr lang="en-US" b="1" dirty="0">
                <a:solidFill>
                  <a:prstClr val="black"/>
                </a:solidFill>
                <a:latin typeface="Tw Cen MT" panose="020B0602020104020603"/>
              </a:rPr>
              <a:t>Therefore</a:t>
            </a:r>
            <a:r>
              <a:rPr lang="en-US" dirty="0">
                <a:solidFill>
                  <a:prstClr val="black"/>
                </a:solidFill>
                <a:latin typeface="Tw Cen MT" panose="020B0602020104020603"/>
              </a:rPr>
              <a:t>: Explicitly define the context within which a model applies. Explicitly set boundaries in terms of team organization, usage within specific parts of the application, and physical manifestations such as code bases and database schemas. Keep the model strictly consistent within these bounds, but don’t be distracted or confused by issues outside.</a:t>
            </a:r>
          </a:p>
          <a:p>
            <a:endParaRPr lang="en-US" dirty="0"/>
          </a:p>
        </p:txBody>
      </p:sp>
      <p:pic>
        <p:nvPicPr>
          <p:cNvPr id="5" name="Content Placeholder 4">
            <a:extLst>
              <a:ext uri="{FF2B5EF4-FFF2-40B4-BE49-F238E27FC236}">
                <a16:creationId xmlns:a16="http://schemas.microsoft.com/office/drawing/2014/main" id="{866C9EC5-9D48-614C-BE0B-1CCDB978A299}"/>
              </a:ext>
            </a:extLst>
          </p:cNvPr>
          <p:cNvPicPr>
            <a:picLocks noChangeAspect="1"/>
          </p:cNvPicPr>
          <p:nvPr/>
        </p:nvPicPr>
        <p:blipFill>
          <a:blip r:embed="rId2"/>
          <a:stretch>
            <a:fillRect/>
          </a:stretch>
        </p:blipFill>
        <p:spPr>
          <a:xfrm>
            <a:off x="5121972" y="1725078"/>
            <a:ext cx="6683728" cy="414391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411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10547" y="279918"/>
            <a:ext cx="5609253" cy="5897045"/>
          </a:xfrm>
        </p:spPr>
        <p:txBody>
          <a:bodyPr/>
          <a:lstStyle/>
          <a:p>
            <a:pPr marL="0" indent="0" algn="ctr">
              <a:buNone/>
            </a:pPr>
            <a:r>
              <a:rPr lang="en-US" dirty="0" smtClean="0">
                <a:solidFill>
                  <a:schemeClr val="accent1">
                    <a:lumMod val="75000"/>
                  </a:schemeClr>
                </a:solidFill>
              </a:rPr>
              <a:t>Problem Space</a:t>
            </a:r>
          </a:p>
          <a:p>
            <a:pPr marL="0" indent="0" algn="ctr">
              <a:buNone/>
            </a:pPr>
            <a:endParaRPr lang="en-US" dirty="0">
              <a:solidFill>
                <a:schemeClr val="accent1">
                  <a:lumMod val="75000"/>
                </a:schemeClr>
              </a:solidFill>
            </a:endParaRPr>
          </a:p>
        </p:txBody>
      </p:sp>
      <p:sp>
        <p:nvSpPr>
          <p:cNvPr id="7" name="Content Placeholder 6"/>
          <p:cNvSpPr>
            <a:spLocks noGrp="1"/>
          </p:cNvSpPr>
          <p:nvPr>
            <p:ph sz="half" idx="2"/>
          </p:nvPr>
        </p:nvSpPr>
        <p:spPr>
          <a:xfrm>
            <a:off x="6172199" y="279918"/>
            <a:ext cx="5453743" cy="5897045"/>
          </a:xfrm>
        </p:spPr>
        <p:txBody>
          <a:bodyPr/>
          <a:lstStyle/>
          <a:p>
            <a:pPr marL="0" indent="0" algn="ctr">
              <a:buNone/>
            </a:pPr>
            <a:r>
              <a:rPr lang="en-US" dirty="0" smtClean="0">
                <a:solidFill>
                  <a:schemeClr val="accent1">
                    <a:lumMod val="75000"/>
                  </a:schemeClr>
                </a:solidFill>
              </a:rPr>
              <a:t>Solution Space</a:t>
            </a:r>
            <a:endParaRPr lang="en-US" dirty="0">
              <a:solidFill>
                <a:schemeClr val="accent1">
                  <a:lumMod val="75000"/>
                </a:schemeClr>
              </a:solidFill>
            </a:endParaRPr>
          </a:p>
        </p:txBody>
      </p:sp>
      <p:pic>
        <p:nvPicPr>
          <p:cNvPr id="8" name="Picture 7"/>
          <p:cNvPicPr>
            <a:picLocks noChangeAspect="1"/>
          </p:cNvPicPr>
          <p:nvPr/>
        </p:nvPicPr>
        <p:blipFill>
          <a:blip r:embed="rId2"/>
          <a:stretch>
            <a:fillRect/>
          </a:stretch>
        </p:blipFill>
        <p:spPr>
          <a:xfrm>
            <a:off x="1005373" y="972424"/>
            <a:ext cx="4419600" cy="1628775"/>
          </a:xfrm>
          <a:prstGeom prst="rect">
            <a:avLst/>
          </a:prstGeom>
        </p:spPr>
      </p:pic>
      <p:pic>
        <p:nvPicPr>
          <p:cNvPr id="9" name="Picture 8"/>
          <p:cNvPicPr>
            <a:picLocks noChangeAspect="1"/>
          </p:cNvPicPr>
          <p:nvPr/>
        </p:nvPicPr>
        <p:blipFill>
          <a:blip r:embed="rId3"/>
          <a:stretch>
            <a:fillRect/>
          </a:stretch>
        </p:blipFill>
        <p:spPr>
          <a:xfrm>
            <a:off x="1867385" y="3431818"/>
            <a:ext cx="2695575" cy="1914525"/>
          </a:xfrm>
          <a:prstGeom prst="rect">
            <a:avLst/>
          </a:prstGeom>
        </p:spPr>
      </p:pic>
      <p:pic>
        <p:nvPicPr>
          <p:cNvPr id="10" name="Picture 9"/>
          <p:cNvPicPr>
            <a:picLocks noChangeAspect="1"/>
          </p:cNvPicPr>
          <p:nvPr/>
        </p:nvPicPr>
        <p:blipFill>
          <a:blip r:embed="rId4"/>
          <a:stretch>
            <a:fillRect/>
          </a:stretch>
        </p:blipFill>
        <p:spPr>
          <a:xfrm>
            <a:off x="8084682" y="970577"/>
            <a:ext cx="1628775" cy="552450"/>
          </a:xfrm>
          <a:prstGeom prst="rect">
            <a:avLst/>
          </a:prstGeom>
        </p:spPr>
      </p:pic>
      <p:pic>
        <p:nvPicPr>
          <p:cNvPr id="11" name="Picture 10"/>
          <p:cNvPicPr>
            <a:picLocks noChangeAspect="1"/>
          </p:cNvPicPr>
          <p:nvPr/>
        </p:nvPicPr>
        <p:blipFill>
          <a:blip r:embed="rId5"/>
          <a:stretch>
            <a:fillRect/>
          </a:stretch>
        </p:blipFill>
        <p:spPr>
          <a:xfrm>
            <a:off x="7051219" y="2965093"/>
            <a:ext cx="3695700" cy="2381250"/>
          </a:xfrm>
          <a:prstGeom prst="rect">
            <a:avLst/>
          </a:prstGeom>
        </p:spPr>
      </p:pic>
      <p:cxnSp>
        <p:nvCxnSpPr>
          <p:cNvPr id="13" name="Straight Connector 12"/>
          <p:cNvCxnSpPr/>
          <p:nvPr/>
        </p:nvCxnSpPr>
        <p:spPr>
          <a:xfrm>
            <a:off x="8416212" y="3431818"/>
            <a:ext cx="961053"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7847045" y="3862873"/>
            <a:ext cx="9331" cy="67180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8416212" y="3853543"/>
            <a:ext cx="961053" cy="63448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10056940" y="3853543"/>
            <a:ext cx="1460" cy="634481"/>
          </a:xfrm>
          <a:prstGeom prst="line">
            <a:avLst/>
          </a:prstGeom>
        </p:spPr>
        <p:style>
          <a:lnRef idx="1">
            <a:schemeClr val="dk1"/>
          </a:lnRef>
          <a:fillRef idx="0">
            <a:schemeClr val="dk1"/>
          </a:fillRef>
          <a:effectRef idx="0">
            <a:schemeClr val="dk1"/>
          </a:effectRef>
          <a:fontRef idx="minor">
            <a:schemeClr val="tx1"/>
          </a:fontRef>
        </p:style>
      </p:cxnSp>
      <p:sp>
        <p:nvSpPr>
          <p:cNvPr id="22" name="Rounded Rectangle 21"/>
          <p:cNvSpPr/>
          <p:nvPr/>
        </p:nvSpPr>
        <p:spPr>
          <a:xfrm>
            <a:off x="6690049" y="2601200"/>
            <a:ext cx="4441371" cy="2987838"/>
          </a:xfrm>
          <a:prstGeom prst="roundRect">
            <a:avLst/>
          </a:prstGeom>
          <a:noFill/>
          <a:ln w="25400">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10" idx="2"/>
            <a:endCxn id="22" idx="0"/>
          </p:cNvCxnSpPr>
          <p:nvPr/>
        </p:nvCxnSpPr>
        <p:spPr>
          <a:xfrm>
            <a:off x="8899070" y="1523027"/>
            <a:ext cx="11665" cy="1078173"/>
          </a:xfrm>
          <a:prstGeom prst="line">
            <a:avLst/>
          </a:prstGeom>
          <a:ln w="15875"/>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5934269" y="177282"/>
            <a:ext cx="0" cy="644745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172449" y="2625892"/>
            <a:ext cx="1464906" cy="369332"/>
          </a:xfrm>
          <a:prstGeom prst="rect">
            <a:avLst/>
          </a:prstGeom>
          <a:noFill/>
        </p:spPr>
        <p:txBody>
          <a:bodyPr wrap="square" rtlCol="0">
            <a:spAutoFit/>
          </a:bodyPr>
          <a:lstStyle/>
          <a:p>
            <a:r>
              <a:rPr lang="en-US" dirty="0" smtClean="0"/>
              <a:t>Context Map</a:t>
            </a:r>
            <a:endParaRPr lang="en-US" dirty="0"/>
          </a:p>
        </p:txBody>
      </p:sp>
    </p:spTree>
    <p:extLst>
      <p:ext uri="{BB962C8B-B14F-4D97-AF65-F5344CB8AC3E}">
        <p14:creationId xmlns:p14="http://schemas.microsoft.com/office/powerpoint/2010/main" val="3266115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solidFill>
                  <a:prstClr val="black"/>
                </a:solidFill>
                <a:latin typeface="Tw Cen MT" panose="020B0602020104020603"/>
              </a:rPr>
              <a:t>Context Relationship Types</a:t>
            </a:r>
            <a:endParaRPr lang="en-US" dirty="0"/>
          </a:p>
        </p:txBody>
      </p:sp>
      <p:sp>
        <p:nvSpPr>
          <p:cNvPr id="6" name="Content Placeholder 5"/>
          <p:cNvSpPr>
            <a:spLocks noGrp="1"/>
          </p:cNvSpPr>
          <p:nvPr>
            <p:ph idx="1"/>
          </p:nvPr>
        </p:nvSpPr>
        <p:spPr/>
        <p:txBody>
          <a:bodyPr>
            <a:normAutofit fontScale="92500" lnSpcReduction="20000"/>
          </a:bodyPr>
          <a:lstStyle/>
          <a:p>
            <a:pPr marL="0" lvl="0" indent="0">
              <a:lnSpc>
                <a:spcPct val="120000"/>
              </a:lnSpc>
              <a:buSzPct val="50000"/>
              <a:buNone/>
            </a:pPr>
            <a:r>
              <a:rPr lang="en-US" sz="2000" b="1" dirty="0">
                <a:solidFill>
                  <a:prstClr val="black"/>
                </a:solidFill>
                <a:latin typeface="Tw Cen MT" panose="020B0602020104020603"/>
              </a:rPr>
              <a:t>Published Language </a:t>
            </a:r>
            <a:r>
              <a:rPr lang="en-US" sz="2000" dirty="0">
                <a:solidFill>
                  <a:prstClr val="black"/>
                </a:solidFill>
                <a:latin typeface="Tw Cen MT" panose="020B0602020104020603"/>
              </a:rPr>
              <a:t>: The interacting BCs agree on a common language (e.g., XML schemas over an enterprise bus) by which they can interact with each other.</a:t>
            </a:r>
          </a:p>
          <a:p>
            <a:pPr marL="0" lvl="0" indent="0">
              <a:lnSpc>
                <a:spcPct val="120000"/>
              </a:lnSpc>
              <a:buSzPct val="50000"/>
              <a:buNone/>
            </a:pPr>
            <a:r>
              <a:rPr lang="en-US" sz="2000" b="1" dirty="0">
                <a:solidFill>
                  <a:prstClr val="black"/>
                </a:solidFill>
                <a:latin typeface="Tw Cen MT" panose="020B0602020104020603"/>
              </a:rPr>
              <a:t>Open Host Service </a:t>
            </a:r>
            <a:r>
              <a:rPr lang="en-US" sz="2000" dirty="0">
                <a:solidFill>
                  <a:prstClr val="black"/>
                </a:solidFill>
                <a:latin typeface="Tw Cen MT" panose="020B0602020104020603"/>
              </a:rPr>
              <a:t>: BC specifies a protocol (e.g. RESTful web service) by which any other BC can use its services.</a:t>
            </a:r>
          </a:p>
          <a:p>
            <a:pPr marL="0" lvl="0" indent="0">
              <a:lnSpc>
                <a:spcPct val="120000"/>
              </a:lnSpc>
              <a:buSzPct val="50000"/>
              <a:buNone/>
            </a:pPr>
            <a:r>
              <a:rPr lang="en-US" sz="2000" b="1" dirty="0">
                <a:solidFill>
                  <a:prstClr val="black"/>
                </a:solidFill>
                <a:latin typeface="Tw Cen MT" panose="020B0602020104020603"/>
              </a:rPr>
              <a:t>Shared Kernel </a:t>
            </a:r>
            <a:r>
              <a:rPr lang="en-US" sz="2000" dirty="0">
                <a:solidFill>
                  <a:prstClr val="black"/>
                </a:solidFill>
                <a:latin typeface="Tw Cen MT" panose="020B0602020104020603"/>
              </a:rPr>
              <a:t>: 2 BCs use a common kernel of code (e.g. a library) as a common lingua-franca, but otherwise do their other stuff in their own way.</a:t>
            </a:r>
          </a:p>
          <a:p>
            <a:pPr marL="0" lvl="0" indent="0">
              <a:lnSpc>
                <a:spcPct val="120000"/>
              </a:lnSpc>
              <a:buSzPct val="50000"/>
              <a:buNone/>
            </a:pPr>
            <a:r>
              <a:rPr lang="en-US" sz="2000" b="1" dirty="0">
                <a:solidFill>
                  <a:prstClr val="black"/>
                </a:solidFill>
                <a:latin typeface="Tw Cen MT" panose="020B0602020104020603"/>
              </a:rPr>
              <a:t>Customer/Supplier </a:t>
            </a:r>
            <a:r>
              <a:rPr lang="en-US" sz="2000" dirty="0">
                <a:solidFill>
                  <a:prstClr val="black"/>
                </a:solidFill>
                <a:latin typeface="Tw Cen MT" panose="020B0602020104020603"/>
              </a:rPr>
              <a:t>: One BC uses the services of another and is a stakeholder (customer) of other BC. As such it can influence the services provided by that BC.</a:t>
            </a:r>
          </a:p>
          <a:p>
            <a:pPr marL="0" lvl="0" indent="0">
              <a:lnSpc>
                <a:spcPct val="120000"/>
              </a:lnSpc>
              <a:buSzPct val="50000"/>
              <a:buNone/>
            </a:pPr>
            <a:r>
              <a:rPr lang="en-US" sz="2000" b="1" dirty="0">
                <a:solidFill>
                  <a:prstClr val="black"/>
                </a:solidFill>
                <a:latin typeface="Tw Cen MT" panose="020B0602020104020603"/>
              </a:rPr>
              <a:t>Conformist </a:t>
            </a:r>
            <a:r>
              <a:rPr lang="en-US" sz="2000" dirty="0">
                <a:solidFill>
                  <a:prstClr val="black"/>
                </a:solidFill>
                <a:latin typeface="Tw Cen MT" panose="020B0602020104020603"/>
              </a:rPr>
              <a:t>: One BC uses the services of another but is not a stakeholder to that other BC. As such it uses “as-is” (conforms to) the protocols or APIs provided by that BC.</a:t>
            </a:r>
          </a:p>
          <a:p>
            <a:pPr marL="0" lvl="0" indent="0">
              <a:lnSpc>
                <a:spcPct val="120000"/>
              </a:lnSpc>
              <a:buSzPct val="50000"/>
              <a:buNone/>
            </a:pPr>
            <a:r>
              <a:rPr lang="en-US" sz="2000" b="1" dirty="0">
                <a:solidFill>
                  <a:prstClr val="black"/>
                </a:solidFill>
                <a:latin typeface="Tw Cen MT" panose="020B0602020104020603"/>
              </a:rPr>
              <a:t>Anti-Corruption Layer</a:t>
            </a:r>
            <a:r>
              <a:rPr lang="en-US" sz="2000" dirty="0">
                <a:solidFill>
                  <a:prstClr val="black"/>
                </a:solidFill>
                <a:latin typeface="Tw Cen MT" panose="020B0602020104020603"/>
              </a:rPr>
              <a:t>: One BC uses the services of another and is not a stakeholder, but aims to minimize impact from changes in the BC it depends on by introducing a set of adapters.</a:t>
            </a:r>
          </a:p>
          <a:p>
            <a:endParaRPr lang="en-US" dirty="0"/>
          </a:p>
        </p:txBody>
      </p:sp>
    </p:spTree>
    <p:extLst>
      <p:ext uri="{BB962C8B-B14F-4D97-AF65-F5344CB8AC3E}">
        <p14:creationId xmlns:p14="http://schemas.microsoft.com/office/powerpoint/2010/main" val="1360556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DDD: Tactical Design</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2080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solidFill>
                  <a:prstClr val="black"/>
                </a:solidFill>
                <a:latin typeface="Tw Cen MT" panose="020B0602020104020603"/>
              </a:rPr>
              <a:t>What are </a:t>
            </a:r>
            <a:r>
              <a:rPr lang="en-US" sz="3600" dirty="0">
                <a:solidFill>
                  <a:prstClr val="black"/>
                </a:solidFill>
                <a:latin typeface="Tw Cen MT" panose="020B0602020104020603"/>
              </a:rPr>
              <a:t>Tactical Design </a:t>
            </a:r>
            <a:r>
              <a:rPr lang="en-US" sz="3600" dirty="0" smtClean="0">
                <a:solidFill>
                  <a:prstClr val="black"/>
                </a:solidFill>
                <a:latin typeface="Tw Cen MT" panose="020B0602020104020603"/>
              </a:rPr>
              <a:t>tools?</a:t>
            </a:r>
            <a:endParaRPr lang="en-US" dirty="0"/>
          </a:p>
        </p:txBody>
      </p:sp>
      <p:sp>
        <p:nvSpPr>
          <p:cNvPr id="5" name="Content Placeholder 4"/>
          <p:cNvSpPr>
            <a:spLocks noGrp="1"/>
          </p:cNvSpPr>
          <p:nvPr>
            <p:ph sz="half" idx="1"/>
          </p:nvPr>
        </p:nvSpPr>
        <p:spPr>
          <a:xfrm>
            <a:off x="838199" y="1825625"/>
            <a:ext cx="9669087" cy="4351338"/>
          </a:xfrm>
        </p:spPr>
        <p:txBody>
          <a:bodyPr/>
          <a:lstStyle/>
          <a:p>
            <a:pPr lvl="0">
              <a:lnSpc>
                <a:spcPct val="110000"/>
              </a:lnSpc>
              <a:buSzPct val="50000"/>
              <a:buFont typeface="Wingdings" panose="05000000000000000000" pitchFamily="2" charset="2"/>
              <a:buChar char="v"/>
            </a:pPr>
            <a:r>
              <a:rPr lang="en-US" sz="1700" dirty="0">
                <a:solidFill>
                  <a:prstClr val="black"/>
                </a:solidFill>
                <a:latin typeface="Tw Cen MT" panose="020B0602020104020603"/>
              </a:rPr>
              <a:t>Tactical design tools are connected with implementation details.</a:t>
            </a:r>
          </a:p>
          <a:p>
            <a:pPr lvl="0">
              <a:lnSpc>
                <a:spcPct val="110000"/>
              </a:lnSpc>
              <a:buSzPct val="50000"/>
              <a:buFont typeface="Wingdings" panose="05000000000000000000" pitchFamily="2" charset="2"/>
              <a:buChar char="v"/>
            </a:pPr>
            <a:r>
              <a:rPr lang="en-US" sz="1700" dirty="0">
                <a:solidFill>
                  <a:prstClr val="black"/>
                </a:solidFill>
                <a:latin typeface="Tw Cen MT" panose="020B0602020104020603"/>
              </a:rPr>
              <a:t>Generally takes care of components inside a bounded context.</a:t>
            </a:r>
          </a:p>
          <a:p>
            <a:pPr lvl="0">
              <a:lnSpc>
                <a:spcPct val="110000"/>
              </a:lnSpc>
              <a:buSzPct val="50000"/>
              <a:buFont typeface="Wingdings" panose="05000000000000000000" pitchFamily="2" charset="2"/>
              <a:buChar char="v"/>
            </a:pPr>
            <a:r>
              <a:rPr lang="en-US" sz="1700" dirty="0">
                <a:solidFill>
                  <a:prstClr val="black"/>
                </a:solidFill>
                <a:latin typeface="Tw Cen MT" panose="020B0602020104020603"/>
              </a:rPr>
              <a:t>A de facto standard in development world.</a:t>
            </a:r>
          </a:p>
          <a:p>
            <a:pPr lvl="0">
              <a:lnSpc>
                <a:spcPct val="110000"/>
              </a:lnSpc>
              <a:buSzPct val="50000"/>
              <a:buFont typeface="Wingdings" panose="05000000000000000000" pitchFamily="2" charset="2"/>
              <a:buChar char="v"/>
            </a:pPr>
            <a:r>
              <a:rPr lang="en-US" sz="1700" dirty="0">
                <a:solidFill>
                  <a:prstClr val="black"/>
                </a:solidFill>
                <a:latin typeface="Tw Cen MT" panose="020B0602020104020603"/>
              </a:rPr>
              <a:t>Some of them are : services, entities, repositories, </a:t>
            </a:r>
            <a:r>
              <a:rPr lang="en-US" sz="1700" dirty="0" smtClean="0">
                <a:solidFill>
                  <a:prstClr val="black"/>
                </a:solidFill>
                <a:latin typeface="Tw Cen MT" panose="020B0602020104020603"/>
              </a:rPr>
              <a:t>factories.</a:t>
            </a:r>
          </a:p>
          <a:p>
            <a:pPr lvl="0">
              <a:lnSpc>
                <a:spcPct val="110000"/>
              </a:lnSpc>
              <a:buSzPct val="50000"/>
              <a:buFont typeface="Wingdings" panose="05000000000000000000" pitchFamily="2" charset="2"/>
              <a:buChar char="v"/>
            </a:pPr>
            <a:r>
              <a:rPr lang="en-US" sz="1700" dirty="0" smtClean="0">
                <a:solidFill>
                  <a:prstClr val="black"/>
                </a:solidFill>
                <a:latin typeface="Tw Cen MT" panose="020B0602020104020603"/>
              </a:rPr>
              <a:t>They’ve </a:t>
            </a:r>
            <a:r>
              <a:rPr lang="en-US" sz="1700" dirty="0">
                <a:solidFill>
                  <a:prstClr val="black"/>
                </a:solidFill>
                <a:latin typeface="Tw Cen MT" panose="020B0602020104020603"/>
              </a:rPr>
              <a:t>all been made popular by DDD.</a:t>
            </a:r>
          </a:p>
          <a:p>
            <a:pPr lvl="0">
              <a:lnSpc>
                <a:spcPct val="110000"/>
              </a:lnSpc>
              <a:buSzPct val="50000"/>
              <a:buFont typeface="Wingdings" panose="05000000000000000000" pitchFamily="2" charset="2"/>
              <a:buChar char="v"/>
            </a:pPr>
            <a:r>
              <a:rPr lang="en-US" sz="1700" dirty="0">
                <a:solidFill>
                  <a:prstClr val="black"/>
                </a:solidFill>
                <a:latin typeface="Tw Cen MT" panose="020B0602020104020603"/>
              </a:rPr>
              <a:t>Contrary to strategic design, tactical design is expected to change during product development</a:t>
            </a:r>
            <a:r>
              <a:rPr lang="en-US" sz="1700" dirty="0" smtClean="0">
                <a:solidFill>
                  <a:prstClr val="black"/>
                </a:solidFill>
                <a:latin typeface="Tw Cen MT" panose="020B0602020104020603"/>
              </a:rPr>
              <a:t>.</a:t>
            </a:r>
            <a:endParaRPr lang="en-US" sz="1700" dirty="0">
              <a:solidFill>
                <a:prstClr val="black"/>
              </a:solidFill>
              <a:latin typeface="Tw Cen MT" panose="020B0602020104020603"/>
            </a:endParaRPr>
          </a:p>
        </p:txBody>
      </p:sp>
    </p:spTree>
    <p:extLst>
      <p:ext uri="{BB962C8B-B14F-4D97-AF65-F5344CB8AC3E}">
        <p14:creationId xmlns:p14="http://schemas.microsoft.com/office/powerpoint/2010/main" val="17695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Tactical Design</a:t>
            </a:r>
            <a:endParaRPr lang="en-US" sz="3600" dirty="0"/>
          </a:p>
        </p:txBody>
      </p:sp>
      <p:pic>
        <p:nvPicPr>
          <p:cNvPr id="6" name="Content Placeholder 6">
            <a:extLst>
              <a:ext uri="{FF2B5EF4-FFF2-40B4-BE49-F238E27FC236}">
                <a16:creationId xmlns:a16="http://schemas.microsoft.com/office/drawing/2014/main" id="{2A8FC2C2-0D75-1344-82C5-A17EDF8BADAC}"/>
              </a:ext>
            </a:extLst>
          </p:cNvPr>
          <p:cNvPicPr>
            <a:picLocks noGrp="1" noChangeAspect="1"/>
          </p:cNvPicPr>
          <p:nvPr>
            <p:ph idx="1"/>
          </p:nvPr>
        </p:nvPicPr>
        <p:blipFill rotWithShape="1">
          <a:blip r:embed="rId2"/>
          <a:srcRect t="2622" r="3" b="4509"/>
          <a:stretch/>
        </p:blipFill>
        <p:spPr>
          <a:xfrm>
            <a:off x="2163387" y="1476449"/>
            <a:ext cx="7865225" cy="514672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Oval 6"/>
          <p:cNvSpPr/>
          <p:nvPr/>
        </p:nvSpPr>
        <p:spPr>
          <a:xfrm>
            <a:off x="3882044" y="1803862"/>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500605" y="3750906"/>
            <a:ext cx="1520889" cy="915654"/>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07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949766"/>
          </a:xfrm>
        </p:spPr>
        <p:txBody>
          <a:bodyPr/>
          <a:lstStyle/>
          <a:p>
            <a:r>
              <a:rPr lang="en-US" sz="3000" dirty="0">
                <a:solidFill>
                  <a:prstClr val="black"/>
                </a:solidFill>
                <a:latin typeface="Tw Cen MT" panose="020B0602020104020603"/>
              </a:rPr>
              <a:t>Model Driven Design</a:t>
            </a:r>
            <a:endParaRPr lang="en-US" dirty="0"/>
          </a:p>
        </p:txBody>
      </p:sp>
      <p:sp>
        <p:nvSpPr>
          <p:cNvPr id="7" name="Rectangle 6">
            <a:extLst>
              <a:ext uri="{FF2B5EF4-FFF2-40B4-BE49-F238E27FC236}">
                <a16:creationId xmlns:a16="http://schemas.microsoft.com/office/drawing/2014/main" id="{B2C4E638-09DF-6B4D-8B50-08565EFAFF56}"/>
              </a:ext>
            </a:extLst>
          </p:cNvPr>
          <p:cNvSpPr/>
          <p:nvPr/>
        </p:nvSpPr>
        <p:spPr>
          <a:xfrm>
            <a:off x="1879600" y="2834542"/>
            <a:ext cx="2691495" cy="224545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8" name="TextBox 7">
            <a:extLst>
              <a:ext uri="{FF2B5EF4-FFF2-40B4-BE49-F238E27FC236}">
                <a16:creationId xmlns:a16="http://schemas.microsoft.com/office/drawing/2014/main" id="{EEFCB073-1E3F-FE49-A33D-C52286F350F9}"/>
              </a:ext>
            </a:extLst>
          </p:cNvPr>
          <p:cNvSpPr txBox="1"/>
          <p:nvPr/>
        </p:nvSpPr>
        <p:spPr>
          <a:xfrm>
            <a:off x="4456795" y="1750158"/>
            <a:ext cx="1727200" cy="400110"/>
          </a:xfrm>
          <a:prstGeom prst="rect">
            <a:avLst/>
          </a:prstGeom>
          <a:noFill/>
        </p:spPr>
        <p:txBody>
          <a:bodyPr wrap="square" rtlCol="0">
            <a:spAutoFit/>
          </a:bodyPr>
          <a:lstStyle/>
          <a:p>
            <a:pPr algn="ctr"/>
            <a:r>
              <a:rPr lang="en-US" sz="2000" dirty="0">
                <a:solidFill>
                  <a:schemeClr val="bg1"/>
                </a:solidFill>
              </a:rPr>
              <a:t>Domain</a:t>
            </a:r>
          </a:p>
        </p:txBody>
      </p:sp>
      <p:sp>
        <p:nvSpPr>
          <p:cNvPr id="9" name="TextBox 8">
            <a:extLst>
              <a:ext uri="{FF2B5EF4-FFF2-40B4-BE49-F238E27FC236}">
                <a16:creationId xmlns:a16="http://schemas.microsoft.com/office/drawing/2014/main" id="{7C688FB2-EE98-1A46-BB20-D0BAEA486554}"/>
              </a:ext>
            </a:extLst>
          </p:cNvPr>
          <p:cNvSpPr txBox="1"/>
          <p:nvPr/>
        </p:nvSpPr>
        <p:spPr>
          <a:xfrm>
            <a:off x="2057401" y="3098800"/>
            <a:ext cx="2334990" cy="1323439"/>
          </a:xfrm>
          <a:prstGeom prst="rect">
            <a:avLst/>
          </a:prstGeom>
          <a:noFill/>
        </p:spPr>
        <p:txBody>
          <a:bodyPr wrap="square" rtlCol="0">
            <a:spAutoFit/>
          </a:bodyPr>
          <a:lstStyle/>
          <a:p>
            <a:pPr algn="ctr"/>
            <a:r>
              <a:rPr lang="en-US" sz="2000" dirty="0">
                <a:solidFill>
                  <a:schemeClr val="bg1"/>
                </a:solidFill>
              </a:rPr>
              <a:t>   Sub-Domain</a:t>
            </a:r>
          </a:p>
          <a:p>
            <a:pPr algn="ctr"/>
            <a:r>
              <a:rPr lang="en-US" sz="2000" dirty="0">
                <a:solidFill>
                  <a:schemeClr val="bg1"/>
                </a:solidFill>
              </a:rPr>
              <a:t>Bounded Context</a:t>
            </a:r>
          </a:p>
          <a:p>
            <a:pPr algn="ctr"/>
            <a:r>
              <a:rPr lang="en-US" sz="2000" dirty="0">
                <a:solidFill>
                  <a:schemeClr val="bg1"/>
                </a:solidFill>
              </a:rPr>
              <a:t>   Domain Model</a:t>
            </a:r>
          </a:p>
          <a:p>
            <a:pPr algn="ctr"/>
            <a:r>
              <a:rPr lang="en-US" sz="2000" dirty="0">
                <a:solidFill>
                  <a:schemeClr val="bg1"/>
                </a:solidFill>
              </a:rPr>
              <a:t>Ubiquitous Language</a:t>
            </a:r>
          </a:p>
        </p:txBody>
      </p:sp>
      <p:sp>
        <p:nvSpPr>
          <p:cNvPr id="10" name="Rectangle 9">
            <a:extLst>
              <a:ext uri="{FF2B5EF4-FFF2-40B4-BE49-F238E27FC236}">
                <a16:creationId xmlns:a16="http://schemas.microsoft.com/office/drawing/2014/main" id="{79B7A4D6-0180-E147-8AF4-DFE167CFEAAE}"/>
              </a:ext>
            </a:extLst>
          </p:cNvPr>
          <p:cNvSpPr/>
          <p:nvPr/>
        </p:nvSpPr>
        <p:spPr>
          <a:xfrm>
            <a:off x="1322731" y="1750158"/>
            <a:ext cx="9724679" cy="37870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1" name="Rectangle 10">
            <a:extLst>
              <a:ext uri="{FF2B5EF4-FFF2-40B4-BE49-F238E27FC236}">
                <a16:creationId xmlns:a16="http://schemas.microsoft.com/office/drawing/2014/main" id="{3CE38E77-DDBB-2745-B372-01D9F4F441A9}"/>
              </a:ext>
            </a:extLst>
          </p:cNvPr>
          <p:cNvSpPr/>
          <p:nvPr/>
        </p:nvSpPr>
        <p:spPr>
          <a:xfrm>
            <a:off x="4748896" y="2834542"/>
            <a:ext cx="2691495" cy="224545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2" name="TextBox 11">
            <a:extLst>
              <a:ext uri="{FF2B5EF4-FFF2-40B4-BE49-F238E27FC236}">
                <a16:creationId xmlns:a16="http://schemas.microsoft.com/office/drawing/2014/main" id="{82382C49-26AB-D244-B041-8C4240340B90}"/>
              </a:ext>
            </a:extLst>
          </p:cNvPr>
          <p:cNvSpPr txBox="1"/>
          <p:nvPr/>
        </p:nvSpPr>
        <p:spPr>
          <a:xfrm>
            <a:off x="4926697" y="3098800"/>
            <a:ext cx="2334990" cy="1323439"/>
          </a:xfrm>
          <a:prstGeom prst="rect">
            <a:avLst/>
          </a:prstGeom>
          <a:noFill/>
        </p:spPr>
        <p:txBody>
          <a:bodyPr wrap="square" rtlCol="0">
            <a:spAutoFit/>
          </a:bodyPr>
          <a:lstStyle/>
          <a:p>
            <a:pPr algn="ctr"/>
            <a:r>
              <a:rPr lang="en-US" sz="2000" dirty="0">
                <a:solidFill>
                  <a:schemeClr val="bg1"/>
                </a:solidFill>
              </a:rPr>
              <a:t>   Sub-Domain</a:t>
            </a:r>
          </a:p>
          <a:p>
            <a:pPr algn="ctr"/>
            <a:r>
              <a:rPr lang="en-US" sz="2000" dirty="0">
                <a:solidFill>
                  <a:schemeClr val="bg1"/>
                </a:solidFill>
              </a:rPr>
              <a:t>Bounded Context</a:t>
            </a:r>
          </a:p>
          <a:p>
            <a:pPr algn="ctr"/>
            <a:r>
              <a:rPr lang="en-US" sz="2000" dirty="0">
                <a:solidFill>
                  <a:schemeClr val="bg1"/>
                </a:solidFill>
              </a:rPr>
              <a:t>   Domain Model</a:t>
            </a:r>
          </a:p>
          <a:p>
            <a:pPr algn="ctr"/>
            <a:r>
              <a:rPr lang="en-US" sz="2000" dirty="0">
                <a:solidFill>
                  <a:schemeClr val="bg1"/>
                </a:solidFill>
              </a:rPr>
              <a:t>Ubiquitous Language</a:t>
            </a:r>
          </a:p>
        </p:txBody>
      </p:sp>
      <p:sp>
        <p:nvSpPr>
          <p:cNvPr id="13" name="Rectangle 12">
            <a:extLst>
              <a:ext uri="{FF2B5EF4-FFF2-40B4-BE49-F238E27FC236}">
                <a16:creationId xmlns:a16="http://schemas.microsoft.com/office/drawing/2014/main" id="{754151B8-7F48-B442-9736-84EC9137858C}"/>
              </a:ext>
            </a:extLst>
          </p:cNvPr>
          <p:cNvSpPr/>
          <p:nvPr/>
        </p:nvSpPr>
        <p:spPr>
          <a:xfrm>
            <a:off x="7620905" y="2834542"/>
            <a:ext cx="2691495" cy="224545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4" name="TextBox 13">
            <a:extLst>
              <a:ext uri="{FF2B5EF4-FFF2-40B4-BE49-F238E27FC236}">
                <a16:creationId xmlns:a16="http://schemas.microsoft.com/office/drawing/2014/main" id="{8C28B908-2319-274E-814E-C29B71F82237}"/>
              </a:ext>
            </a:extLst>
          </p:cNvPr>
          <p:cNvSpPr txBox="1"/>
          <p:nvPr/>
        </p:nvSpPr>
        <p:spPr>
          <a:xfrm>
            <a:off x="7798706" y="3098800"/>
            <a:ext cx="2334990" cy="1323439"/>
          </a:xfrm>
          <a:prstGeom prst="rect">
            <a:avLst/>
          </a:prstGeom>
          <a:noFill/>
        </p:spPr>
        <p:txBody>
          <a:bodyPr wrap="square" rtlCol="0">
            <a:spAutoFit/>
          </a:bodyPr>
          <a:lstStyle/>
          <a:p>
            <a:pPr algn="ctr"/>
            <a:r>
              <a:rPr lang="en-US" sz="2000" dirty="0">
                <a:solidFill>
                  <a:schemeClr val="bg1"/>
                </a:solidFill>
              </a:rPr>
              <a:t>   Sub-Domain</a:t>
            </a:r>
          </a:p>
          <a:p>
            <a:pPr algn="ctr"/>
            <a:r>
              <a:rPr lang="en-US" sz="2000" dirty="0">
                <a:solidFill>
                  <a:schemeClr val="bg1"/>
                </a:solidFill>
              </a:rPr>
              <a:t>Bounded Context</a:t>
            </a:r>
          </a:p>
          <a:p>
            <a:pPr algn="ctr"/>
            <a:r>
              <a:rPr lang="en-US" sz="2000" dirty="0">
                <a:solidFill>
                  <a:schemeClr val="bg1"/>
                </a:solidFill>
              </a:rPr>
              <a:t>   Domain Model</a:t>
            </a:r>
          </a:p>
          <a:p>
            <a:pPr algn="ctr"/>
            <a:r>
              <a:rPr lang="en-US" sz="2000" dirty="0">
                <a:solidFill>
                  <a:schemeClr val="bg1"/>
                </a:solidFill>
              </a:rPr>
              <a:t>Ubiquitous Language</a:t>
            </a:r>
          </a:p>
        </p:txBody>
      </p:sp>
      <p:sp>
        <p:nvSpPr>
          <p:cNvPr id="16" name="TextBox 15">
            <a:extLst>
              <a:ext uri="{FF2B5EF4-FFF2-40B4-BE49-F238E27FC236}">
                <a16:creationId xmlns:a16="http://schemas.microsoft.com/office/drawing/2014/main" id="{3A3432D9-CCDC-E64D-8844-D0D6438F1F37}"/>
              </a:ext>
            </a:extLst>
          </p:cNvPr>
          <p:cNvSpPr txBox="1"/>
          <p:nvPr/>
        </p:nvSpPr>
        <p:spPr>
          <a:xfrm>
            <a:off x="2871019" y="2436021"/>
            <a:ext cx="932307" cy="400110"/>
          </a:xfrm>
          <a:prstGeom prst="rect">
            <a:avLst/>
          </a:prstGeom>
          <a:noFill/>
        </p:spPr>
        <p:txBody>
          <a:bodyPr wrap="none" rtlCol="0">
            <a:spAutoFit/>
          </a:bodyPr>
          <a:lstStyle/>
          <a:p>
            <a:r>
              <a:rPr lang="en-US" sz="2000" dirty="0">
                <a:solidFill>
                  <a:schemeClr val="bg1"/>
                </a:solidFill>
              </a:rPr>
              <a:t>Service</a:t>
            </a:r>
          </a:p>
        </p:txBody>
      </p:sp>
      <p:sp>
        <p:nvSpPr>
          <p:cNvPr id="17" name="TextBox 16">
            <a:extLst>
              <a:ext uri="{FF2B5EF4-FFF2-40B4-BE49-F238E27FC236}">
                <a16:creationId xmlns:a16="http://schemas.microsoft.com/office/drawing/2014/main" id="{F1ECA6CA-8108-CD45-B4E3-31EF909D32AE}"/>
              </a:ext>
            </a:extLst>
          </p:cNvPr>
          <p:cNvSpPr txBox="1"/>
          <p:nvPr/>
        </p:nvSpPr>
        <p:spPr>
          <a:xfrm>
            <a:off x="8321946" y="2392334"/>
            <a:ext cx="932307" cy="400110"/>
          </a:xfrm>
          <a:prstGeom prst="rect">
            <a:avLst/>
          </a:prstGeom>
          <a:noFill/>
        </p:spPr>
        <p:txBody>
          <a:bodyPr wrap="none" rtlCol="0">
            <a:spAutoFit/>
          </a:bodyPr>
          <a:lstStyle/>
          <a:p>
            <a:r>
              <a:rPr lang="en-US" sz="2000" dirty="0">
                <a:solidFill>
                  <a:schemeClr val="bg1"/>
                </a:solidFill>
              </a:rPr>
              <a:t>Service</a:t>
            </a:r>
          </a:p>
        </p:txBody>
      </p:sp>
      <p:sp>
        <p:nvSpPr>
          <p:cNvPr id="29" name="Rectangle 28">
            <a:extLst>
              <a:ext uri="{FF2B5EF4-FFF2-40B4-BE49-F238E27FC236}">
                <a16:creationId xmlns:a16="http://schemas.microsoft.com/office/drawing/2014/main" id="{B2C4E638-09DF-6B4D-8B50-08565EFAFF56}"/>
              </a:ext>
            </a:extLst>
          </p:cNvPr>
          <p:cNvSpPr/>
          <p:nvPr/>
        </p:nvSpPr>
        <p:spPr>
          <a:xfrm>
            <a:off x="988616" y="2921621"/>
            <a:ext cx="2910397" cy="2158379"/>
          </a:xfrm>
          <a:prstGeom prst="rect">
            <a:avLst/>
          </a:prstGeom>
          <a:noFill/>
          <a:ln w="15875"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prstClr val="black"/>
                </a:solidFill>
              </a:ln>
              <a:solidFill>
                <a:prstClr val="white"/>
              </a:solidFill>
              <a:effectLst/>
              <a:uLnTx/>
              <a:uFillTx/>
              <a:latin typeface="Tw Cen MT" panose="020B0602020104020603"/>
              <a:ea typeface="+mn-ea"/>
              <a:cs typeface="+mn-cs"/>
            </a:endParaRPr>
          </a:p>
        </p:txBody>
      </p:sp>
      <p:sp>
        <p:nvSpPr>
          <p:cNvPr id="30" name="TextBox 29">
            <a:extLst>
              <a:ext uri="{FF2B5EF4-FFF2-40B4-BE49-F238E27FC236}">
                <a16:creationId xmlns:a16="http://schemas.microsoft.com/office/drawing/2014/main" id="{EEFCB073-1E3F-FE49-A33D-C52286F350F9}"/>
              </a:ext>
            </a:extLst>
          </p:cNvPr>
          <p:cNvSpPr txBox="1"/>
          <p:nvPr/>
        </p:nvSpPr>
        <p:spPr>
          <a:xfrm>
            <a:off x="5246373" y="1605662"/>
            <a:ext cx="1867675" cy="523220"/>
          </a:xfrm>
          <a:prstGeom prst="rect">
            <a:avLst/>
          </a:prstGeom>
          <a:noFill/>
        </p:spPr>
        <p:txBody>
          <a:bodyPr wrap="square" rtlCol="0">
            <a:spAutoFit/>
          </a:bodyPr>
          <a:lstStyle/>
          <a:p>
            <a:pPr algn="ctr" defTabSz="457200"/>
            <a:r>
              <a:rPr lang="en-US" sz="2800" dirty="0">
                <a:solidFill>
                  <a:prstClr val="black"/>
                </a:solidFill>
                <a:latin typeface="Tw Cen MT" panose="020B0602020104020603"/>
              </a:rPr>
              <a:t>Domain</a:t>
            </a:r>
          </a:p>
        </p:txBody>
      </p:sp>
      <p:sp>
        <p:nvSpPr>
          <p:cNvPr id="31" name="TextBox 30">
            <a:extLst>
              <a:ext uri="{FF2B5EF4-FFF2-40B4-BE49-F238E27FC236}">
                <a16:creationId xmlns:a16="http://schemas.microsoft.com/office/drawing/2014/main" id="{7C688FB2-EE98-1A46-BB20-D0BAEA486554}"/>
              </a:ext>
            </a:extLst>
          </p:cNvPr>
          <p:cNvSpPr txBox="1"/>
          <p:nvPr/>
        </p:nvSpPr>
        <p:spPr>
          <a:xfrm>
            <a:off x="1181365" y="3199650"/>
            <a:ext cx="2524897" cy="1368793"/>
          </a:xfrm>
          <a:prstGeom prst="rect">
            <a:avLst/>
          </a:prstGeom>
          <a:noFill/>
        </p:spPr>
        <p:txBody>
          <a:bodyPr wrap="square" rtlCol="0">
            <a:spAutoFit/>
          </a:bodyPr>
          <a:lstStyle/>
          <a:p>
            <a:pPr algn="ctr" defTabSz="457200"/>
            <a:r>
              <a:rPr lang="en-US" sz="2000" dirty="0">
                <a:solidFill>
                  <a:prstClr val="black"/>
                </a:solidFill>
                <a:latin typeface="Tw Cen MT" panose="020B0602020104020603"/>
              </a:rPr>
              <a:t>   Sub-Domain</a:t>
            </a:r>
          </a:p>
          <a:p>
            <a:pPr algn="ctr" defTabSz="457200"/>
            <a:r>
              <a:rPr lang="en-US" sz="2000" dirty="0">
                <a:solidFill>
                  <a:prstClr val="black"/>
                </a:solidFill>
                <a:latin typeface="Tw Cen MT" panose="020B0602020104020603"/>
              </a:rPr>
              <a:t>Bounded Context</a:t>
            </a:r>
          </a:p>
          <a:p>
            <a:pPr algn="ctr" defTabSz="457200"/>
            <a:r>
              <a:rPr lang="en-US" sz="2000" dirty="0">
                <a:solidFill>
                  <a:prstClr val="black"/>
                </a:solidFill>
                <a:latin typeface="Tw Cen MT" panose="020B0602020104020603"/>
              </a:rPr>
              <a:t>   </a:t>
            </a:r>
            <a:r>
              <a:rPr lang="en-US" sz="2000" dirty="0">
                <a:solidFill>
                  <a:schemeClr val="accent1">
                    <a:lumMod val="75000"/>
                  </a:schemeClr>
                </a:solidFill>
                <a:latin typeface="Tw Cen MT" panose="020B0602020104020603"/>
              </a:rPr>
              <a:t>Domain Model</a:t>
            </a:r>
          </a:p>
          <a:p>
            <a:pPr algn="ctr" defTabSz="457200"/>
            <a:r>
              <a:rPr lang="en-US" sz="2000" dirty="0">
                <a:solidFill>
                  <a:prstClr val="black"/>
                </a:solidFill>
                <a:latin typeface="Tw Cen MT" panose="020B0602020104020603"/>
              </a:rPr>
              <a:t>Ubiquitous Language</a:t>
            </a:r>
          </a:p>
        </p:txBody>
      </p:sp>
      <p:sp>
        <p:nvSpPr>
          <p:cNvPr id="33" name="Rectangle 32">
            <a:extLst>
              <a:ext uri="{FF2B5EF4-FFF2-40B4-BE49-F238E27FC236}">
                <a16:creationId xmlns:a16="http://schemas.microsoft.com/office/drawing/2014/main" id="{3CE38E77-DDBB-2745-B372-01D9F4F441A9}"/>
              </a:ext>
            </a:extLst>
          </p:cNvPr>
          <p:cNvSpPr/>
          <p:nvPr/>
        </p:nvSpPr>
        <p:spPr>
          <a:xfrm>
            <a:off x="4533360" y="2889143"/>
            <a:ext cx="2910397" cy="2190858"/>
          </a:xfrm>
          <a:prstGeom prst="rect">
            <a:avLst/>
          </a:prstGeom>
          <a:noFill/>
          <a:ln w="15875"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prstClr val="black"/>
                </a:solidFill>
              </a:ln>
              <a:solidFill>
                <a:prstClr val="white"/>
              </a:solidFill>
              <a:effectLst/>
              <a:uLnTx/>
              <a:uFillTx/>
              <a:latin typeface="Tw Cen MT" panose="020B0602020104020603"/>
              <a:ea typeface="+mn-ea"/>
              <a:cs typeface="+mn-cs"/>
            </a:endParaRPr>
          </a:p>
        </p:txBody>
      </p:sp>
      <p:sp>
        <p:nvSpPr>
          <p:cNvPr id="34" name="TextBox 33">
            <a:extLst>
              <a:ext uri="{FF2B5EF4-FFF2-40B4-BE49-F238E27FC236}">
                <a16:creationId xmlns:a16="http://schemas.microsoft.com/office/drawing/2014/main" id="{82382C49-26AB-D244-B041-8C4240340B90}"/>
              </a:ext>
            </a:extLst>
          </p:cNvPr>
          <p:cNvSpPr txBox="1"/>
          <p:nvPr/>
        </p:nvSpPr>
        <p:spPr>
          <a:xfrm>
            <a:off x="4728503" y="3204815"/>
            <a:ext cx="2524897" cy="1368793"/>
          </a:xfrm>
          <a:prstGeom prst="rect">
            <a:avLst/>
          </a:prstGeom>
          <a:noFill/>
        </p:spPr>
        <p:txBody>
          <a:bodyPr wrap="square" rtlCol="0">
            <a:spAutoFit/>
          </a:bodyPr>
          <a:lstStyle/>
          <a:p>
            <a:pPr algn="ctr" defTabSz="457200"/>
            <a:r>
              <a:rPr lang="en-US" sz="2000" dirty="0">
                <a:solidFill>
                  <a:prstClr val="black"/>
                </a:solidFill>
                <a:latin typeface="Tw Cen MT" panose="020B0602020104020603"/>
              </a:rPr>
              <a:t>   Sub-Domain</a:t>
            </a:r>
          </a:p>
          <a:p>
            <a:pPr algn="ctr" defTabSz="457200"/>
            <a:r>
              <a:rPr lang="en-US" sz="2000" dirty="0">
                <a:solidFill>
                  <a:prstClr val="black"/>
                </a:solidFill>
                <a:latin typeface="Tw Cen MT" panose="020B0602020104020603"/>
              </a:rPr>
              <a:t>Bounded Context</a:t>
            </a:r>
          </a:p>
          <a:p>
            <a:pPr algn="ctr" defTabSz="457200"/>
            <a:r>
              <a:rPr lang="en-US" sz="2000" dirty="0">
                <a:solidFill>
                  <a:prstClr val="black"/>
                </a:solidFill>
                <a:latin typeface="Tw Cen MT" panose="020B0602020104020603"/>
              </a:rPr>
              <a:t>   </a:t>
            </a:r>
            <a:r>
              <a:rPr lang="en-US" sz="2000" dirty="0">
                <a:solidFill>
                  <a:schemeClr val="accent1">
                    <a:lumMod val="75000"/>
                  </a:schemeClr>
                </a:solidFill>
                <a:latin typeface="Tw Cen MT" panose="020B0602020104020603"/>
              </a:rPr>
              <a:t>Domain Model</a:t>
            </a:r>
          </a:p>
          <a:p>
            <a:pPr algn="ctr" defTabSz="457200"/>
            <a:r>
              <a:rPr lang="en-US" sz="2000" dirty="0">
                <a:solidFill>
                  <a:prstClr val="black"/>
                </a:solidFill>
                <a:latin typeface="Tw Cen MT" panose="020B0602020104020603"/>
              </a:rPr>
              <a:t>Ubiquitous Language</a:t>
            </a:r>
          </a:p>
        </p:txBody>
      </p:sp>
      <p:sp>
        <p:nvSpPr>
          <p:cNvPr id="35" name="Rectangle 34">
            <a:extLst>
              <a:ext uri="{FF2B5EF4-FFF2-40B4-BE49-F238E27FC236}">
                <a16:creationId xmlns:a16="http://schemas.microsoft.com/office/drawing/2014/main" id="{754151B8-7F48-B442-9736-84EC9137858C}"/>
              </a:ext>
            </a:extLst>
          </p:cNvPr>
          <p:cNvSpPr/>
          <p:nvPr/>
        </p:nvSpPr>
        <p:spPr>
          <a:xfrm>
            <a:off x="7966217" y="2892731"/>
            <a:ext cx="2910397" cy="2187269"/>
          </a:xfrm>
          <a:prstGeom prst="rect">
            <a:avLst/>
          </a:prstGeom>
          <a:noFill/>
          <a:ln w="15875"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prstClr val="black"/>
                </a:solidFill>
              </a:ln>
              <a:solidFill>
                <a:prstClr val="white"/>
              </a:solidFill>
              <a:effectLst/>
              <a:uLnTx/>
              <a:uFillTx/>
              <a:latin typeface="Tw Cen MT" panose="020B0602020104020603"/>
              <a:ea typeface="+mn-ea"/>
              <a:cs typeface="+mn-cs"/>
            </a:endParaRPr>
          </a:p>
        </p:txBody>
      </p:sp>
      <p:sp>
        <p:nvSpPr>
          <p:cNvPr id="36" name="TextBox 35">
            <a:extLst>
              <a:ext uri="{FF2B5EF4-FFF2-40B4-BE49-F238E27FC236}">
                <a16:creationId xmlns:a16="http://schemas.microsoft.com/office/drawing/2014/main" id="{8C28B908-2319-274E-814E-C29B71F82237}"/>
              </a:ext>
            </a:extLst>
          </p:cNvPr>
          <p:cNvSpPr txBox="1"/>
          <p:nvPr/>
        </p:nvSpPr>
        <p:spPr>
          <a:xfrm>
            <a:off x="8155008" y="3197942"/>
            <a:ext cx="2524897" cy="1368793"/>
          </a:xfrm>
          <a:prstGeom prst="rect">
            <a:avLst/>
          </a:prstGeom>
          <a:noFill/>
        </p:spPr>
        <p:txBody>
          <a:bodyPr wrap="square" rtlCol="0">
            <a:spAutoFit/>
          </a:bodyPr>
          <a:lstStyle/>
          <a:p>
            <a:pPr algn="ctr" defTabSz="457200"/>
            <a:r>
              <a:rPr lang="en-US" sz="2000" dirty="0">
                <a:solidFill>
                  <a:prstClr val="black"/>
                </a:solidFill>
                <a:latin typeface="Tw Cen MT" panose="020B0602020104020603"/>
              </a:rPr>
              <a:t>   Sub-Domain</a:t>
            </a:r>
          </a:p>
          <a:p>
            <a:pPr algn="ctr" defTabSz="457200"/>
            <a:r>
              <a:rPr lang="en-US" sz="2000" dirty="0">
                <a:solidFill>
                  <a:prstClr val="black"/>
                </a:solidFill>
                <a:latin typeface="Tw Cen MT" panose="020B0602020104020603"/>
              </a:rPr>
              <a:t>Bounded Context</a:t>
            </a:r>
          </a:p>
          <a:p>
            <a:pPr algn="ctr" defTabSz="457200"/>
            <a:r>
              <a:rPr lang="en-US" sz="2000" dirty="0">
                <a:solidFill>
                  <a:prstClr val="black"/>
                </a:solidFill>
                <a:latin typeface="Tw Cen MT" panose="020B0602020104020603"/>
              </a:rPr>
              <a:t>   </a:t>
            </a:r>
            <a:r>
              <a:rPr lang="en-US" sz="2000" dirty="0">
                <a:solidFill>
                  <a:schemeClr val="accent1">
                    <a:lumMod val="75000"/>
                  </a:schemeClr>
                </a:solidFill>
                <a:latin typeface="Tw Cen MT" panose="020B0602020104020603"/>
              </a:rPr>
              <a:t>Domain Model</a:t>
            </a:r>
          </a:p>
          <a:p>
            <a:pPr algn="ctr" defTabSz="457200"/>
            <a:r>
              <a:rPr lang="en-US" sz="2000" dirty="0">
                <a:solidFill>
                  <a:prstClr val="black"/>
                </a:solidFill>
                <a:latin typeface="Tw Cen MT" panose="020B0602020104020603"/>
              </a:rPr>
              <a:t>Ubiquitous Language</a:t>
            </a:r>
          </a:p>
        </p:txBody>
      </p:sp>
      <p:sp>
        <p:nvSpPr>
          <p:cNvPr id="37" name="TextBox 36">
            <a:extLst>
              <a:ext uri="{FF2B5EF4-FFF2-40B4-BE49-F238E27FC236}">
                <a16:creationId xmlns:a16="http://schemas.microsoft.com/office/drawing/2014/main" id="{609B6B70-A552-9A4B-8B5D-3FE921770FF6}"/>
              </a:ext>
            </a:extLst>
          </p:cNvPr>
          <p:cNvSpPr txBox="1"/>
          <p:nvPr/>
        </p:nvSpPr>
        <p:spPr>
          <a:xfrm>
            <a:off x="5484491" y="2555804"/>
            <a:ext cx="1008133" cy="413822"/>
          </a:xfrm>
          <a:prstGeom prst="rect">
            <a:avLst/>
          </a:prstGeom>
          <a:noFill/>
        </p:spPr>
        <p:txBody>
          <a:bodyPr wrap="square" rtlCol="0">
            <a:spAutoFit/>
          </a:bodyPr>
          <a:lstStyle/>
          <a:p>
            <a:pPr defTabSz="457200"/>
            <a:r>
              <a:rPr lang="en-US" sz="2000" dirty="0">
                <a:solidFill>
                  <a:prstClr val="black"/>
                </a:solidFill>
                <a:latin typeface="Tw Cen MT" panose="020B0602020104020603"/>
              </a:rPr>
              <a:t>Service</a:t>
            </a:r>
          </a:p>
        </p:txBody>
      </p:sp>
      <p:sp>
        <p:nvSpPr>
          <p:cNvPr id="38" name="TextBox 37">
            <a:extLst>
              <a:ext uri="{FF2B5EF4-FFF2-40B4-BE49-F238E27FC236}">
                <a16:creationId xmlns:a16="http://schemas.microsoft.com/office/drawing/2014/main" id="{3A3432D9-CCDC-E64D-8844-D0D6438F1F37}"/>
              </a:ext>
            </a:extLst>
          </p:cNvPr>
          <p:cNvSpPr txBox="1"/>
          <p:nvPr/>
        </p:nvSpPr>
        <p:spPr>
          <a:xfrm>
            <a:off x="1943159" y="2584092"/>
            <a:ext cx="1008133" cy="413822"/>
          </a:xfrm>
          <a:prstGeom prst="rect">
            <a:avLst/>
          </a:prstGeom>
          <a:noFill/>
        </p:spPr>
        <p:txBody>
          <a:bodyPr wrap="square" rtlCol="0">
            <a:spAutoFit/>
          </a:bodyPr>
          <a:lstStyle/>
          <a:p>
            <a:pPr defTabSz="457200"/>
            <a:r>
              <a:rPr lang="en-US" sz="2000" dirty="0">
                <a:solidFill>
                  <a:prstClr val="black"/>
                </a:solidFill>
                <a:latin typeface="Tw Cen MT" panose="020B0602020104020603"/>
              </a:rPr>
              <a:t>Service</a:t>
            </a:r>
          </a:p>
        </p:txBody>
      </p:sp>
      <p:sp>
        <p:nvSpPr>
          <p:cNvPr id="39" name="TextBox 38">
            <a:extLst>
              <a:ext uri="{FF2B5EF4-FFF2-40B4-BE49-F238E27FC236}">
                <a16:creationId xmlns:a16="http://schemas.microsoft.com/office/drawing/2014/main" id="{F1ECA6CA-8108-CD45-B4E3-31EF909D32AE}"/>
              </a:ext>
            </a:extLst>
          </p:cNvPr>
          <p:cNvSpPr txBox="1"/>
          <p:nvPr/>
        </p:nvSpPr>
        <p:spPr>
          <a:xfrm>
            <a:off x="8917348" y="2540482"/>
            <a:ext cx="1008133" cy="413822"/>
          </a:xfrm>
          <a:prstGeom prst="rect">
            <a:avLst/>
          </a:prstGeom>
          <a:noFill/>
        </p:spPr>
        <p:txBody>
          <a:bodyPr wrap="square" rtlCol="0">
            <a:spAutoFit/>
          </a:bodyPr>
          <a:lstStyle/>
          <a:p>
            <a:pPr defTabSz="457200"/>
            <a:r>
              <a:rPr lang="en-US" sz="2000" dirty="0">
                <a:solidFill>
                  <a:prstClr val="black"/>
                </a:solidFill>
                <a:latin typeface="Tw Cen MT" panose="020B0602020104020603"/>
              </a:rPr>
              <a:t>Service</a:t>
            </a:r>
          </a:p>
        </p:txBody>
      </p:sp>
      <p:sp>
        <p:nvSpPr>
          <p:cNvPr id="40" name="Rounded Rectangle 39"/>
          <p:cNvSpPr/>
          <p:nvPr/>
        </p:nvSpPr>
        <p:spPr>
          <a:xfrm>
            <a:off x="615820" y="1502230"/>
            <a:ext cx="11206066" cy="4208106"/>
          </a:xfrm>
          <a:prstGeom prst="roundRect">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139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1090451"/>
          </a:xfrm>
        </p:spPr>
        <p:txBody>
          <a:bodyPr>
            <a:normAutofit/>
          </a:bodyPr>
          <a:lstStyle/>
          <a:p>
            <a:r>
              <a:rPr lang="en-US" sz="3600" dirty="0" smtClean="0"/>
              <a:t>What is Domain Driven Design?</a:t>
            </a:r>
            <a:endParaRPr lang="en-US" sz="3600" dirty="0"/>
          </a:p>
        </p:txBody>
      </p:sp>
      <p:sp>
        <p:nvSpPr>
          <p:cNvPr id="5" name="Content Placeholder 4"/>
          <p:cNvSpPr>
            <a:spLocks noGrp="1"/>
          </p:cNvSpPr>
          <p:nvPr>
            <p:ph sz="half" idx="1"/>
          </p:nvPr>
        </p:nvSpPr>
        <p:spPr>
          <a:xfrm>
            <a:off x="838200" y="1455576"/>
            <a:ext cx="5181600" cy="4721387"/>
          </a:xfrm>
        </p:spPr>
        <p:txBody>
          <a:bodyPr>
            <a:normAutofit/>
          </a:bodyPr>
          <a:lstStyle/>
          <a:p>
            <a:pPr>
              <a:buSzPct val="50000"/>
              <a:buFont typeface="Wingdings" panose="05000000000000000000" pitchFamily="2" charset="2"/>
              <a:buChar char="v"/>
            </a:pPr>
            <a:r>
              <a:rPr lang="en-US" sz="1800" dirty="0" smtClean="0"/>
              <a:t>Domain Driven Design is a way of looking at software from top down.</a:t>
            </a:r>
          </a:p>
          <a:p>
            <a:pPr>
              <a:buSzPct val="50000"/>
              <a:buFont typeface="Wingdings" panose="05000000000000000000" pitchFamily="2" charset="2"/>
              <a:buChar char="v"/>
            </a:pPr>
            <a:r>
              <a:rPr lang="en-US" sz="1800" dirty="0" smtClean="0"/>
              <a:t>When we are developing a software our focus shouldn’t be primarily on technology, it should be primarily on business or whatever activity we are trying to assist with the software, the domain.</a:t>
            </a:r>
          </a:p>
          <a:p>
            <a:pPr>
              <a:buSzPct val="50000"/>
              <a:buFont typeface="Wingdings" panose="05000000000000000000" pitchFamily="2" charset="2"/>
              <a:buChar char="v"/>
            </a:pPr>
            <a:r>
              <a:rPr lang="en-US" sz="1800" dirty="0" smtClean="0"/>
              <a:t>Specifically we approach that by trying to develop models of that domain and make our software conformed to that.</a:t>
            </a:r>
          </a:p>
          <a:p>
            <a:pPr lvl="0">
              <a:buSzPct val="50000"/>
              <a:buFont typeface="Wingdings" panose="05000000000000000000" pitchFamily="2" charset="2"/>
              <a:buChar char="v"/>
            </a:pPr>
            <a:r>
              <a:rPr lang="en-US" sz="1800" dirty="0"/>
              <a:t>Collection of principles and patterns that help developers craft elegant systems.</a:t>
            </a:r>
          </a:p>
          <a:p>
            <a:pPr>
              <a:buSzPct val="50000"/>
              <a:buFont typeface="Wingdings" panose="05000000000000000000" pitchFamily="2" charset="2"/>
              <a:buChar char="v"/>
            </a:pPr>
            <a:r>
              <a:rPr lang="en-US" sz="1800" dirty="0"/>
              <a:t>A Model driven software design approach used to tackle the complexity of software projects.</a:t>
            </a:r>
          </a:p>
          <a:p>
            <a:pPr lvl="0">
              <a:buSzPct val="50000"/>
              <a:buFont typeface="Wingdings" panose="05000000000000000000" pitchFamily="2" charset="2"/>
              <a:buChar char="v"/>
            </a:pPr>
            <a:endParaRPr lang="en-US" sz="2000" cap="small" dirty="0">
              <a:solidFill>
                <a:prstClr val="black"/>
              </a:solidFill>
              <a:latin typeface="Tw Cen MT" panose="020B0602020104020603"/>
            </a:endParaRPr>
          </a:p>
          <a:p>
            <a:pPr>
              <a:buSzPct val="50000"/>
              <a:buFont typeface="Wingdings" panose="05000000000000000000" pitchFamily="2" charset="2"/>
              <a:buChar char="v"/>
            </a:pPr>
            <a:endParaRPr lang="en-US" sz="2000" dirty="0"/>
          </a:p>
        </p:txBody>
      </p:sp>
      <p:pic>
        <p:nvPicPr>
          <p:cNvPr id="7" name="Content Placeholder 6"/>
          <p:cNvPicPr>
            <a:picLocks noGrp="1" noChangeAspect="1"/>
          </p:cNvPicPr>
          <p:nvPr>
            <p:ph sz="half" idx="2"/>
          </p:nvPr>
        </p:nvPicPr>
        <p:blipFill>
          <a:blip r:embed="rId2"/>
          <a:stretch>
            <a:fillRect/>
          </a:stretch>
        </p:blipFill>
        <p:spPr>
          <a:xfrm>
            <a:off x="7077074" y="1460125"/>
            <a:ext cx="4035685" cy="4575550"/>
          </a:xfrm>
          <a:prstGeom prst="rect">
            <a:avLst/>
          </a:prstGeom>
        </p:spPr>
      </p:pic>
    </p:spTree>
    <p:extLst>
      <p:ext uri="{BB962C8B-B14F-4D97-AF65-F5344CB8AC3E}">
        <p14:creationId xmlns:p14="http://schemas.microsoft.com/office/powerpoint/2010/main" val="3887050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Tactical Design</a:t>
            </a:r>
            <a:endParaRPr lang="en-US" sz="3600" dirty="0"/>
          </a:p>
        </p:txBody>
      </p:sp>
      <p:pic>
        <p:nvPicPr>
          <p:cNvPr id="6" name="Content Placeholder 6">
            <a:extLst>
              <a:ext uri="{FF2B5EF4-FFF2-40B4-BE49-F238E27FC236}">
                <a16:creationId xmlns:a16="http://schemas.microsoft.com/office/drawing/2014/main" id="{2A8FC2C2-0D75-1344-82C5-A17EDF8BADAC}"/>
              </a:ext>
            </a:extLst>
          </p:cNvPr>
          <p:cNvPicPr>
            <a:picLocks noGrp="1" noChangeAspect="1"/>
          </p:cNvPicPr>
          <p:nvPr>
            <p:ph idx="1"/>
          </p:nvPr>
        </p:nvPicPr>
        <p:blipFill rotWithShape="1">
          <a:blip r:embed="rId2"/>
          <a:srcRect t="2622" r="3" b="4509"/>
          <a:stretch/>
        </p:blipFill>
        <p:spPr>
          <a:xfrm>
            <a:off x="2163387" y="1476449"/>
            <a:ext cx="7865225" cy="514672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Oval 6"/>
          <p:cNvSpPr/>
          <p:nvPr/>
        </p:nvSpPr>
        <p:spPr>
          <a:xfrm>
            <a:off x="3882044" y="1803862"/>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8" name="Oval 7"/>
          <p:cNvSpPr/>
          <p:nvPr/>
        </p:nvSpPr>
        <p:spPr>
          <a:xfrm>
            <a:off x="2500605" y="3750906"/>
            <a:ext cx="1520889" cy="915654"/>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 name="Oval 8"/>
          <p:cNvSpPr/>
          <p:nvPr/>
        </p:nvSpPr>
        <p:spPr>
          <a:xfrm>
            <a:off x="4612942" y="5193984"/>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128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Layered Architecture</a:t>
            </a:r>
            <a:endParaRPr lang="en-US" dirty="0"/>
          </a:p>
        </p:txBody>
      </p:sp>
      <p:pic>
        <p:nvPicPr>
          <p:cNvPr id="4" name="Content Placeholder 3"/>
          <p:cNvPicPr>
            <a:picLocks noGrp="1" noChangeAspect="1"/>
          </p:cNvPicPr>
          <p:nvPr>
            <p:ph idx="1"/>
          </p:nvPr>
        </p:nvPicPr>
        <p:blipFill>
          <a:blip r:embed="rId2"/>
          <a:stretch>
            <a:fillRect/>
          </a:stretch>
        </p:blipFill>
        <p:spPr>
          <a:xfrm>
            <a:off x="838201" y="2306233"/>
            <a:ext cx="3025524" cy="2517694"/>
          </a:xfrm>
          <a:prstGeom prst="rect">
            <a:avLst/>
          </a:prstGeom>
        </p:spPr>
      </p:pic>
      <p:pic>
        <p:nvPicPr>
          <p:cNvPr id="5" name="Picture 4"/>
          <p:cNvPicPr>
            <a:picLocks noChangeAspect="1"/>
          </p:cNvPicPr>
          <p:nvPr/>
        </p:nvPicPr>
        <p:blipFill>
          <a:blip r:embed="rId3"/>
          <a:stretch>
            <a:fillRect/>
          </a:stretch>
        </p:blipFill>
        <p:spPr>
          <a:xfrm>
            <a:off x="4029639" y="2481943"/>
            <a:ext cx="2468841" cy="2341984"/>
          </a:xfrm>
          <a:prstGeom prst="rect">
            <a:avLst/>
          </a:prstGeom>
        </p:spPr>
      </p:pic>
      <p:pic>
        <p:nvPicPr>
          <p:cNvPr id="6" name="Picture 5"/>
          <p:cNvPicPr>
            <a:picLocks noChangeAspect="1"/>
          </p:cNvPicPr>
          <p:nvPr/>
        </p:nvPicPr>
        <p:blipFill>
          <a:blip r:embed="rId4"/>
          <a:stretch>
            <a:fillRect/>
          </a:stretch>
        </p:blipFill>
        <p:spPr>
          <a:xfrm>
            <a:off x="6782480" y="2614127"/>
            <a:ext cx="4505325" cy="2209800"/>
          </a:xfrm>
          <a:prstGeom prst="rect">
            <a:avLst/>
          </a:prstGeom>
        </p:spPr>
      </p:pic>
    </p:spTree>
    <p:extLst>
      <p:ext uri="{BB962C8B-B14F-4D97-AF65-F5344CB8AC3E}">
        <p14:creationId xmlns:p14="http://schemas.microsoft.com/office/powerpoint/2010/main" val="253698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Tactical Design</a:t>
            </a:r>
            <a:endParaRPr lang="en-US" sz="3600" dirty="0"/>
          </a:p>
        </p:txBody>
      </p:sp>
      <p:pic>
        <p:nvPicPr>
          <p:cNvPr id="6" name="Content Placeholder 6">
            <a:extLst>
              <a:ext uri="{FF2B5EF4-FFF2-40B4-BE49-F238E27FC236}">
                <a16:creationId xmlns:a16="http://schemas.microsoft.com/office/drawing/2014/main" id="{2A8FC2C2-0D75-1344-82C5-A17EDF8BADAC}"/>
              </a:ext>
            </a:extLst>
          </p:cNvPr>
          <p:cNvPicPr>
            <a:picLocks noGrp="1" noChangeAspect="1"/>
          </p:cNvPicPr>
          <p:nvPr>
            <p:ph idx="1"/>
          </p:nvPr>
        </p:nvPicPr>
        <p:blipFill rotWithShape="1">
          <a:blip r:embed="rId2"/>
          <a:srcRect t="2622" r="3" b="4509"/>
          <a:stretch/>
        </p:blipFill>
        <p:spPr>
          <a:xfrm>
            <a:off x="2163387" y="1476449"/>
            <a:ext cx="7865225" cy="514672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Oval 6"/>
          <p:cNvSpPr/>
          <p:nvPr/>
        </p:nvSpPr>
        <p:spPr>
          <a:xfrm>
            <a:off x="3882044" y="1803862"/>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8" name="Oval 7"/>
          <p:cNvSpPr/>
          <p:nvPr/>
        </p:nvSpPr>
        <p:spPr>
          <a:xfrm>
            <a:off x="2500605" y="3750906"/>
            <a:ext cx="1520889" cy="915654"/>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 name="Oval 8"/>
          <p:cNvSpPr/>
          <p:nvPr/>
        </p:nvSpPr>
        <p:spPr>
          <a:xfrm>
            <a:off x="4612942" y="5193984"/>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0" name="Oval 9"/>
          <p:cNvSpPr/>
          <p:nvPr/>
        </p:nvSpPr>
        <p:spPr>
          <a:xfrm>
            <a:off x="5773048" y="3596766"/>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103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prstClr val="black"/>
                </a:solidFill>
                <a:latin typeface="Tw Cen MT" panose="020B0602020104020603"/>
              </a:rPr>
              <a:t>Value Objects</a:t>
            </a:r>
            <a:endParaRPr lang="en-US" dirty="0"/>
          </a:p>
        </p:txBody>
      </p:sp>
      <p:sp>
        <p:nvSpPr>
          <p:cNvPr id="3" name="Content Placeholder 2"/>
          <p:cNvSpPr>
            <a:spLocks noGrp="1"/>
          </p:cNvSpPr>
          <p:nvPr>
            <p:ph sz="half" idx="1"/>
          </p:nvPr>
        </p:nvSpPr>
        <p:spPr/>
        <p:txBody>
          <a:bodyPr>
            <a:normAutofit/>
          </a:bodyPr>
          <a:lstStyle/>
          <a:p>
            <a:pPr lvl="0">
              <a:lnSpc>
                <a:spcPct val="120000"/>
              </a:lnSpc>
              <a:buSzPct val="50000"/>
              <a:buFont typeface="Wingdings" panose="05000000000000000000" pitchFamily="2" charset="2"/>
              <a:buChar char="v"/>
            </a:pPr>
            <a:r>
              <a:rPr lang="en-US" sz="2000" dirty="0" smtClean="0">
                <a:solidFill>
                  <a:prstClr val="black"/>
                </a:solidFill>
                <a:latin typeface="Tw Cen MT" panose="020B0602020104020603"/>
              </a:rPr>
              <a:t>One of the best thing about design</a:t>
            </a:r>
          </a:p>
          <a:p>
            <a:pPr lvl="0">
              <a:lnSpc>
                <a:spcPct val="120000"/>
              </a:lnSpc>
              <a:buSzPct val="50000"/>
              <a:buFont typeface="Wingdings" panose="05000000000000000000" pitchFamily="2" charset="2"/>
              <a:buChar char="v"/>
            </a:pPr>
            <a:r>
              <a:rPr lang="en-US" sz="2000" dirty="0" smtClean="0">
                <a:solidFill>
                  <a:prstClr val="black"/>
                </a:solidFill>
                <a:latin typeface="Tw Cen MT" panose="020B0602020104020603"/>
              </a:rPr>
              <a:t>E.g. What is a String?</a:t>
            </a:r>
            <a:endParaRPr lang="en-US" sz="2000" dirty="0">
              <a:solidFill>
                <a:prstClr val="black"/>
              </a:solidFill>
              <a:latin typeface="Tw Cen MT" panose="020B0602020104020603"/>
            </a:endParaRPr>
          </a:p>
          <a:p>
            <a:pPr lvl="0">
              <a:lnSpc>
                <a:spcPct val="120000"/>
              </a:lnSpc>
              <a:buSzPct val="50000"/>
              <a:buFont typeface="Wingdings" panose="05000000000000000000" pitchFamily="2" charset="2"/>
              <a:buChar char="v"/>
            </a:pPr>
            <a:r>
              <a:rPr lang="en-US" sz="2000" dirty="0">
                <a:solidFill>
                  <a:prstClr val="black"/>
                </a:solidFill>
                <a:latin typeface="Tw Cen MT" panose="020B0602020104020603"/>
              </a:rPr>
              <a:t>It’s a general purpose value object designed to handle complexities of char arrays.</a:t>
            </a:r>
          </a:p>
          <a:p>
            <a:pPr lvl="0">
              <a:lnSpc>
                <a:spcPct val="120000"/>
              </a:lnSpc>
              <a:buSzPct val="50000"/>
              <a:buFont typeface="Wingdings" panose="05000000000000000000" pitchFamily="2" charset="2"/>
              <a:buChar char="v"/>
            </a:pPr>
            <a:r>
              <a:rPr lang="en-US" sz="2000" dirty="0">
                <a:solidFill>
                  <a:prstClr val="black"/>
                </a:solidFill>
                <a:latin typeface="Tw Cen MT" panose="020B0602020104020603"/>
              </a:rPr>
              <a:t>Value objects reduces complexity and forces Ubiquitous language</a:t>
            </a:r>
            <a:r>
              <a:rPr lang="en-US" sz="2000" dirty="0" smtClean="0">
                <a:solidFill>
                  <a:prstClr val="black"/>
                </a:solidFill>
                <a:latin typeface="Tw Cen MT" panose="020B0602020104020603"/>
              </a:rPr>
              <a:t>.</a:t>
            </a:r>
          </a:p>
          <a:p>
            <a:pPr marL="0" lvl="0" indent="0">
              <a:lnSpc>
                <a:spcPct val="120000"/>
              </a:lnSpc>
              <a:buSzPct val="50000"/>
              <a:buNone/>
            </a:pPr>
            <a:endParaRPr lang="en-US" sz="2000" dirty="0">
              <a:solidFill>
                <a:prstClr val="black"/>
              </a:solidFill>
              <a:latin typeface="Tw Cen MT" panose="020B0602020104020603"/>
            </a:endParaRPr>
          </a:p>
        </p:txBody>
      </p:sp>
      <p:sp>
        <p:nvSpPr>
          <p:cNvPr id="4" name="Content Placeholder 3"/>
          <p:cNvSpPr>
            <a:spLocks noGrp="1"/>
          </p:cNvSpPr>
          <p:nvPr>
            <p:ph sz="half" idx="2"/>
          </p:nvPr>
        </p:nvSpPr>
        <p:spPr/>
        <p:txBody>
          <a:bodyPr>
            <a:normAutofit/>
          </a:bodyPr>
          <a:lstStyle/>
          <a:p>
            <a:pPr marL="0" indent="0">
              <a:buNone/>
            </a:pPr>
            <a:r>
              <a:rPr lang="en-US" dirty="0" smtClean="0">
                <a:solidFill>
                  <a:schemeClr val="accent1">
                    <a:lumMod val="75000"/>
                  </a:schemeClr>
                </a:solidFill>
              </a:rPr>
              <a:t>Feature of a Value Object?</a:t>
            </a:r>
          </a:p>
          <a:p>
            <a:pPr>
              <a:buSzPct val="50000"/>
              <a:buFont typeface="Wingdings" panose="05000000000000000000" pitchFamily="2" charset="2"/>
              <a:buChar char="v"/>
            </a:pPr>
            <a:r>
              <a:rPr lang="en-US" sz="2300" dirty="0" smtClean="0"/>
              <a:t>Don’t care about uniqueness</a:t>
            </a:r>
          </a:p>
          <a:p>
            <a:pPr lvl="0">
              <a:buSzPct val="50000"/>
              <a:buFont typeface="Wingdings" panose="05000000000000000000" pitchFamily="2" charset="2"/>
              <a:buChar char="v"/>
            </a:pPr>
            <a:r>
              <a:rPr lang="en-US" sz="2300" dirty="0" smtClean="0"/>
              <a:t>Always immutable</a:t>
            </a:r>
          </a:p>
          <a:p>
            <a:pPr lvl="0">
              <a:buSzPct val="50000"/>
              <a:buFont typeface="Wingdings" panose="05000000000000000000" pitchFamily="2" charset="2"/>
              <a:buChar char="v"/>
            </a:pPr>
            <a:r>
              <a:rPr lang="en-US" sz="2300" dirty="0" smtClean="0"/>
              <a:t>Thread safe</a:t>
            </a:r>
            <a:endParaRPr lang="en-US" sz="2300" dirty="0"/>
          </a:p>
          <a:p>
            <a:pPr>
              <a:buSzPct val="50000"/>
              <a:buFont typeface="Wingdings" panose="05000000000000000000" pitchFamily="2" charset="2"/>
              <a:buChar char="v"/>
            </a:pPr>
            <a:r>
              <a:rPr lang="en-US" sz="2300" dirty="0" smtClean="0"/>
              <a:t>Rich </a:t>
            </a:r>
            <a:r>
              <a:rPr lang="en-US" sz="2300" dirty="0"/>
              <a:t>domain logic</a:t>
            </a:r>
          </a:p>
          <a:p>
            <a:pPr>
              <a:buSzPct val="50000"/>
              <a:buFont typeface="Wingdings" panose="05000000000000000000" pitchFamily="2" charset="2"/>
              <a:buChar char="v"/>
            </a:pPr>
            <a:r>
              <a:rPr lang="en-US" sz="2300" dirty="0"/>
              <a:t>Auto – validating </a:t>
            </a:r>
            <a:endParaRPr lang="en-US" sz="2300" dirty="0" smtClean="0"/>
          </a:p>
          <a:p>
            <a:pPr>
              <a:buSzPct val="50000"/>
              <a:buFont typeface="Wingdings" panose="05000000000000000000" pitchFamily="2" charset="2"/>
              <a:buChar char="v"/>
            </a:pPr>
            <a:r>
              <a:rPr lang="en-US" sz="2300" dirty="0"/>
              <a:t>S</a:t>
            </a:r>
            <a:r>
              <a:rPr lang="en-US" sz="2300" dirty="0" smtClean="0"/>
              <a:t>trong </a:t>
            </a:r>
            <a:r>
              <a:rPr lang="en-US" sz="2300" dirty="0"/>
              <a:t>equality</a:t>
            </a:r>
          </a:p>
          <a:p>
            <a:pPr>
              <a:buSzPct val="50000"/>
              <a:buFont typeface="Wingdings" panose="05000000000000000000" pitchFamily="2" charset="2"/>
              <a:buChar char="v"/>
            </a:pPr>
            <a:endParaRPr lang="en-US" sz="2300" dirty="0"/>
          </a:p>
        </p:txBody>
      </p:sp>
      <p:pic>
        <p:nvPicPr>
          <p:cNvPr id="5" name="Picture 4"/>
          <p:cNvPicPr>
            <a:picLocks noChangeAspect="1"/>
          </p:cNvPicPr>
          <p:nvPr/>
        </p:nvPicPr>
        <p:blipFill>
          <a:blip r:embed="rId2"/>
          <a:stretch>
            <a:fillRect/>
          </a:stretch>
        </p:blipFill>
        <p:spPr>
          <a:xfrm>
            <a:off x="1083031" y="4723207"/>
            <a:ext cx="3771762" cy="557919"/>
          </a:xfrm>
          <a:prstGeom prst="rect">
            <a:avLst/>
          </a:prstGeom>
        </p:spPr>
      </p:pic>
      <p:pic>
        <p:nvPicPr>
          <p:cNvPr id="6" name="Picture 5"/>
          <p:cNvPicPr>
            <a:picLocks noChangeAspect="1"/>
          </p:cNvPicPr>
          <p:nvPr/>
        </p:nvPicPr>
        <p:blipFill>
          <a:blip r:embed="rId3"/>
          <a:stretch>
            <a:fillRect/>
          </a:stretch>
        </p:blipFill>
        <p:spPr>
          <a:xfrm>
            <a:off x="1175469" y="4798785"/>
            <a:ext cx="3679324" cy="617278"/>
          </a:xfrm>
          <a:prstGeom prst="rect">
            <a:avLst/>
          </a:prstGeom>
        </p:spPr>
      </p:pic>
    </p:spTree>
    <p:extLst>
      <p:ext uri="{BB962C8B-B14F-4D97-AF65-F5344CB8AC3E}">
        <p14:creationId xmlns:p14="http://schemas.microsoft.com/office/powerpoint/2010/main" val="4218543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Tactical Design</a:t>
            </a:r>
            <a:endParaRPr lang="en-US" sz="3600" dirty="0"/>
          </a:p>
        </p:txBody>
      </p:sp>
      <p:pic>
        <p:nvPicPr>
          <p:cNvPr id="6" name="Content Placeholder 6">
            <a:extLst>
              <a:ext uri="{FF2B5EF4-FFF2-40B4-BE49-F238E27FC236}">
                <a16:creationId xmlns:a16="http://schemas.microsoft.com/office/drawing/2014/main" id="{2A8FC2C2-0D75-1344-82C5-A17EDF8BADAC}"/>
              </a:ext>
            </a:extLst>
          </p:cNvPr>
          <p:cNvPicPr>
            <a:picLocks noGrp="1" noChangeAspect="1"/>
          </p:cNvPicPr>
          <p:nvPr>
            <p:ph idx="1"/>
          </p:nvPr>
        </p:nvPicPr>
        <p:blipFill rotWithShape="1">
          <a:blip r:embed="rId2"/>
          <a:srcRect t="2622" r="3" b="4509"/>
          <a:stretch/>
        </p:blipFill>
        <p:spPr>
          <a:xfrm>
            <a:off x="2163387" y="1476449"/>
            <a:ext cx="7865225" cy="514672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Oval 6"/>
          <p:cNvSpPr/>
          <p:nvPr/>
        </p:nvSpPr>
        <p:spPr>
          <a:xfrm>
            <a:off x="3882044" y="1803862"/>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8" name="Oval 7"/>
          <p:cNvSpPr/>
          <p:nvPr/>
        </p:nvSpPr>
        <p:spPr>
          <a:xfrm>
            <a:off x="2500605" y="3750906"/>
            <a:ext cx="1520889" cy="915654"/>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 name="Oval 8"/>
          <p:cNvSpPr/>
          <p:nvPr/>
        </p:nvSpPr>
        <p:spPr>
          <a:xfrm>
            <a:off x="4612942" y="5193984"/>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0" name="Oval 9"/>
          <p:cNvSpPr/>
          <p:nvPr/>
        </p:nvSpPr>
        <p:spPr>
          <a:xfrm>
            <a:off x="5773048" y="3596766"/>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1" name="Oval 10"/>
          <p:cNvSpPr/>
          <p:nvPr/>
        </p:nvSpPr>
        <p:spPr>
          <a:xfrm>
            <a:off x="5207231" y="2452591"/>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92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prstClr val="black"/>
                </a:solidFill>
                <a:latin typeface="Tw Cen MT" panose="020B0602020104020603"/>
              </a:rPr>
              <a:t>Entities</a:t>
            </a:r>
            <a:endParaRPr lang="en-US" dirty="0"/>
          </a:p>
        </p:txBody>
      </p:sp>
      <p:pic>
        <p:nvPicPr>
          <p:cNvPr id="7" name="Picture Placeholder 6">
            <a:extLst>
              <a:ext uri="{FF2B5EF4-FFF2-40B4-BE49-F238E27FC236}">
                <a16:creationId xmlns:a16="http://schemas.microsoft.com/office/drawing/2014/main" id="{AB5997DE-B29A-BA41-A268-04EE59C0194D}"/>
              </a:ext>
            </a:extLst>
          </p:cNvPr>
          <p:cNvPicPr>
            <a:picLocks noGrp="1" noChangeAspect="1"/>
          </p:cNvPicPr>
          <p:nvPr>
            <p:ph sz="half" idx="1"/>
          </p:nvPr>
        </p:nvPicPr>
        <p:blipFill>
          <a:blip r:embed="rId2"/>
          <a:stretch>
            <a:fillRect/>
          </a:stretch>
        </p:blipFill>
        <p:spPr>
          <a:xfrm>
            <a:off x="1132327" y="1913410"/>
            <a:ext cx="4593345" cy="417576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ext Placeholder 5"/>
          <p:cNvSpPr>
            <a:spLocks noGrp="1"/>
          </p:cNvSpPr>
          <p:nvPr>
            <p:ph sz="half" idx="2"/>
          </p:nvPr>
        </p:nvSpPr>
        <p:spPr/>
        <p:txBody>
          <a:bodyPr/>
          <a:lstStyle/>
          <a:p>
            <a:pPr marL="342900" lvl="0" indent="-342900">
              <a:lnSpc>
                <a:spcPct val="120000"/>
              </a:lnSpc>
              <a:buSzPct val="50000"/>
              <a:buFont typeface="Wingdings" panose="05000000000000000000" pitchFamily="2" charset="2"/>
              <a:buChar char="v"/>
            </a:pPr>
            <a:r>
              <a:rPr lang="en-US" sz="2000" dirty="0">
                <a:solidFill>
                  <a:prstClr val="black"/>
                </a:solidFill>
                <a:latin typeface="Tw Cen MT" panose="020B0602020104020603"/>
              </a:rPr>
              <a:t>Can be uniquely identified using an ID.</a:t>
            </a:r>
          </a:p>
          <a:p>
            <a:pPr marL="342900" lvl="0" indent="-342900">
              <a:lnSpc>
                <a:spcPct val="120000"/>
              </a:lnSpc>
              <a:buSzPct val="50000"/>
              <a:buFont typeface="Wingdings" panose="05000000000000000000" pitchFamily="2" charset="2"/>
              <a:buChar char="v"/>
            </a:pPr>
            <a:r>
              <a:rPr lang="en-US" sz="2000" dirty="0">
                <a:solidFill>
                  <a:prstClr val="black"/>
                </a:solidFill>
                <a:latin typeface="Tw Cen MT" panose="020B0602020104020603"/>
              </a:rPr>
              <a:t>Consists of value objects.</a:t>
            </a:r>
          </a:p>
          <a:p>
            <a:pPr marL="342900" lvl="0" indent="-342900">
              <a:lnSpc>
                <a:spcPct val="120000"/>
              </a:lnSpc>
              <a:buSzPct val="50000"/>
              <a:buFont typeface="Wingdings" panose="05000000000000000000" pitchFamily="2" charset="2"/>
              <a:buChar char="v"/>
            </a:pPr>
            <a:r>
              <a:rPr lang="en-US" sz="2000" dirty="0">
                <a:solidFill>
                  <a:prstClr val="black"/>
                </a:solidFill>
                <a:latin typeface="Tw Cen MT" panose="020B0602020104020603"/>
              </a:rPr>
              <a:t>Generally persisted as a row in DB.</a:t>
            </a:r>
          </a:p>
          <a:p>
            <a:pPr marL="342900" lvl="0" indent="-342900">
              <a:lnSpc>
                <a:spcPct val="120000"/>
              </a:lnSpc>
              <a:buSzPct val="50000"/>
              <a:buFont typeface="Wingdings" panose="05000000000000000000" pitchFamily="2" charset="2"/>
              <a:buChar char="v"/>
            </a:pPr>
            <a:r>
              <a:rPr lang="en-US" sz="2000" dirty="0">
                <a:solidFill>
                  <a:prstClr val="black"/>
                </a:solidFill>
                <a:latin typeface="Tw Cen MT" panose="020B0602020104020603"/>
              </a:rPr>
              <a:t>Typically mutable.</a:t>
            </a:r>
          </a:p>
          <a:p>
            <a:pPr marL="342900" lvl="0" indent="-342900">
              <a:lnSpc>
                <a:spcPct val="120000"/>
              </a:lnSpc>
              <a:buSzPct val="50000"/>
              <a:buFont typeface="Wingdings" panose="05000000000000000000" pitchFamily="2" charset="2"/>
              <a:buChar char="v"/>
            </a:pPr>
            <a:r>
              <a:rPr lang="en-US" sz="2000" dirty="0">
                <a:solidFill>
                  <a:prstClr val="black"/>
                </a:solidFill>
                <a:latin typeface="Tw Cen MT" panose="020B0602020104020603"/>
              </a:rPr>
              <a:t>Generally implements some business logic.</a:t>
            </a:r>
          </a:p>
          <a:p>
            <a:endParaRPr lang="en-US" dirty="0"/>
          </a:p>
        </p:txBody>
      </p:sp>
    </p:spTree>
    <p:extLst>
      <p:ext uri="{BB962C8B-B14F-4D97-AF65-F5344CB8AC3E}">
        <p14:creationId xmlns:p14="http://schemas.microsoft.com/office/powerpoint/2010/main" val="320682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Tactical Design</a:t>
            </a:r>
            <a:endParaRPr lang="en-US" sz="3600" dirty="0"/>
          </a:p>
        </p:txBody>
      </p:sp>
      <p:pic>
        <p:nvPicPr>
          <p:cNvPr id="6" name="Content Placeholder 6">
            <a:extLst>
              <a:ext uri="{FF2B5EF4-FFF2-40B4-BE49-F238E27FC236}">
                <a16:creationId xmlns:a16="http://schemas.microsoft.com/office/drawing/2014/main" id="{2A8FC2C2-0D75-1344-82C5-A17EDF8BADAC}"/>
              </a:ext>
            </a:extLst>
          </p:cNvPr>
          <p:cNvPicPr>
            <a:picLocks noGrp="1" noChangeAspect="1"/>
          </p:cNvPicPr>
          <p:nvPr>
            <p:ph idx="1"/>
          </p:nvPr>
        </p:nvPicPr>
        <p:blipFill rotWithShape="1">
          <a:blip r:embed="rId2"/>
          <a:srcRect t="2622" r="3" b="4509"/>
          <a:stretch/>
        </p:blipFill>
        <p:spPr>
          <a:xfrm>
            <a:off x="2163387" y="1476449"/>
            <a:ext cx="7865225" cy="514672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Oval 6"/>
          <p:cNvSpPr/>
          <p:nvPr/>
        </p:nvSpPr>
        <p:spPr>
          <a:xfrm>
            <a:off x="3882044" y="1803862"/>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8" name="Oval 7"/>
          <p:cNvSpPr/>
          <p:nvPr/>
        </p:nvSpPr>
        <p:spPr>
          <a:xfrm>
            <a:off x="2500605" y="3750906"/>
            <a:ext cx="1520889" cy="915654"/>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 name="Oval 8"/>
          <p:cNvSpPr/>
          <p:nvPr/>
        </p:nvSpPr>
        <p:spPr>
          <a:xfrm>
            <a:off x="4612942" y="5193984"/>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0" name="Oval 9"/>
          <p:cNvSpPr/>
          <p:nvPr/>
        </p:nvSpPr>
        <p:spPr>
          <a:xfrm>
            <a:off x="5773048" y="3596766"/>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1" name="Oval 10"/>
          <p:cNvSpPr/>
          <p:nvPr/>
        </p:nvSpPr>
        <p:spPr>
          <a:xfrm>
            <a:off x="5207231" y="2452591"/>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2" name="Oval 11"/>
          <p:cNvSpPr/>
          <p:nvPr/>
        </p:nvSpPr>
        <p:spPr>
          <a:xfrm>
            <a:off x="8145087" y="3133622"/>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642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latin typeface="Tw Cen MT" panose="020B0602020104020603"/>
              </a:rPr>
              <a:t>Aggregates</a:t>
            </a:r>
            <a:endParaRPr lang="en-US" dirty="0"/>
          </a:p>
        </p:txBody>
      </p:sp>
      <p:sp>
        <p:nvSpPr>
          <p:cNvPr id="4" name="Text Placeholder 3"/>
          <p:cNvSpPr>
            <a:spLocks noGrp="1"/>
          </p:cNvSpPr>
          <p:nvPr>
            <p:ph sz="half" idx="1"/>
          </p:nvPr>
        </p:nvSpPr>
        <p:spPr/>
        <p:txBody>
          <a:bodyPr>
            <a:normAutofit fontScale="92500" lnSpcReduction="20000"/>
          </a:bodyPr>
          <a:lstStyle/>
          <a:p>
            <a:pPr lvl="0">
              <a:lnSpc>
                <a:spcPct val="120000"/>
              </a:lnSpc>
              <a:buSzPct val="50000"/>
              <a:buFont typeface="Wingdings" panose="05000000000000000000" pitchFamily="2" charset="2"/>
              <a:buChar char="v"/>
            </a:pPr>
            <a:r>
              <a:rPr lang="en-US" sz="1900" dirty="0">
                <a:solidFill>
                  <a:prstClr val="black"/>
                </a:solidFill>
                <a:latin typeface="Tw Cen MT" panose="020B0602020104020603"/>
              </a:rPr>
              <a:t>When the object graph becomes big it becomes difficult to </a:t>
            </a:r>
            <a:r>
              <a:rPr lang="en-US" sz="1900" dirty="0" smtClean="0">
                <a:solidFill>
                  <a:prstClr val="black"/>
                </a:solidFill>
                <a:latin typeface="Tw Cen MT" panose="020B0602020104020603"/>
              </a:rPr>
              <a:t>maintain</a:t>
            </a:r>
            <a:endParaRPr lang="en-US" sz="1900" dirty="0">
              <a:solidFill>
                <a:prstClr val="black"/>
              </a:solidFill>
              <a:latin typeface="Tw Cen MT" panose="020B0602020104020603"/>
            </a:endParaRPr>
          </a:p>
          <a:p>
            <a:pPr lvl="0">
              <a:lnSpc>
                <a:spcPct val="120000"/>
              </a:lnSpc>
              <a:buSzPct val="50000"/>
              <a:buFont typeface="Wingdings" panose="05000000000000000000" pitchFamily="2" charset="2"/>
              <a:buChar char="v"/>
            </a:pPr>
            <a:r>
              <a:rPr lang="en-US" sz="1900" dirty="0">
                <a:solidFill>
                  <a:prstClr val="black"/>
                </a:solidFill>
                <a:latin typeface="Tw Cen MT" panose="020B0602020104020603"/>
              </a:rPr>
              <a:t>An aggregate is collection of entities and values which comes under a single transaction boundary.</a:t>
            </a:r>
          </a:p>
          <a:p>
            <a:pPr lvl="0">
              <a:lnSpc>
                <a:spcPct val="120000"/>
              </a:lnSpc>
              <a:buSzPct val="50000"/>
              <a:buFont typeface="Wingdings" panose="05000000000000000000" pitchFamily="2" charset="2"/>
              <a:buChar char="v"/>
            </a:pPr>
            <a:r>
              <a:rPr lang="en-US" sz="1900" dirty="0">
                <a:solidFill>
                  <a:prstClr val="black"/>
                </a:solidFill>
                <a:latin typeface="Tw Cen MT" panose="020B0602020104020603"/>
              </a:rPr>
              <a:t>An aggregate controls the change.</a:t>
            </a:r>
          </a:p>
          <a:p>
            <a:pPr lvl="0">
              <a:lnSpc>
                <a:spcPct val="120000"/>
              </a:lnSpc>
              <a:buSzPct val="50000"/>
              <a:buFont typeface="Wingdings" panose="05000000000000000000" pitchFamily="2" charset="2"/>
              <a:buChar char="v"/>
            </a:pPr>
            <a:r>
              <a:rPr lang="en-US" sz="1900" dirty="0">
                <a:solidFill>
                  <a:prstClr val="black"/>
                </a:solidFill>
                <a:latin typeface="Tw Cen MT" panose="020B0602020104020603"/>
              </a:rPr>
              <a:t>An aggregate always has a root entity, which is exposed to outside world.</a:t>
            </a:r>
          </a:p>
          <a:p>
            <a:pPr lvl="0">
              <a:lnSpc>
                <a:spcPct val="120000"/>
              </a:lnSpc>
              <a:buSzPct val="50000"/>
              <a:buFont typeface="Wingdings" panose="05000000000000000000" pitchFamily="2" charset="2"/>
              <a:buChar char="v"/>
            </a:pPr>
            <a:r>
              <a:rPr lang="en-US" sz="1900" dirty="0">
                <a:solidFill>
                  <a:prstClr val="black"/>
                </a:solidFill>
                <a:latin typeface="Tw Cen MT" panose="020B0602020104020603"/>
              </a:rPr>
              <a:t>Root entity governs the lifetime of other entities in aggregate.</a:t>
            </a:r>
          </a:p>
          <a:p>
            <a:pPr lvl="0">
              <a:lnSpc>
                <a:spcPct val="120000"/>
              </a:lnSpc>
              <a:buSzPct val="50000"/>
              <a:buFont typeface="Wingdings" panose="05000000000000000000" pitchFamily="2" charset="2"/>
              <a:buChar char="v"/>
            </a:pPr>
            <a:r>
              <a:rPr lang="en-US" sz="1900" dirty="0">
                <a:solidFill>
                  <a:prstClr val="black"/>
                </a:solidFill>
                <a:latin typeface="Tw Cen MT" panose="020B0602020104020603"/>
              </a:rPr>
              <a:t>An aggregate is always consistent.</a:t>
            </a:r>
          </a:p>
          <a:p>
            <a:pPr lvl="0">
              <a:lnSpc>
                <a:spcPct val="120000"/>
              </a:lnSpc>
              <a:buSzPct val="50000"/>
              <a:buFont typeface="Wingdings" panose="05000000000000000000" pitchFamily="2" charset="2"/>
              <a:buChar char="v"/>
            </a:pPr>
            <a:r>
              <a:rPr lang="en-US" sz="1900" dirty="0">
                <a:solidFill>
                  <a:prstClr val="black"/>
                </a:solidFill>
                <a:latin typeface="Tw Cen MT" panose="020B0602020104020603"/>
              </a:rPr>
              <a:t>Domain events are generated to ensure eventual consistency.</a:t>
            </a:r>
          </a:p>
          <a:p>
            <a:endParaRPr lang="en-US" dirty="0"/>
          </a:p>
        </p:txBody>
      </p:sp>
      <p:pic>
        <p:nvPicPr>
          <p:cNvPr id="9" name="Content Placeholder 8"/>
          <p:cNvPicPr>
            <a:picLocks noGrp="1" noChangeAspect="1"/>
          </p:cNvPicPr>
          <p:nvPr>
            <p:ph sz="half" idx="2"/>
          </p:nvPr>
        </p:nvPicPr>
        <p:blipFill>
          <a:blip r:embed="rId2"/>
          <a:stretch>
            <a:fillRect/>
          </a:stretch>
        </p:blipFill>
        <p:spPr>
          <a:xfrm>
            <a:off x="6872144" y="1480761"/>
            <a:ext cx="4343251" cy="4696202"/>
          </a:xfrm>
          <a:prstGeom prst="rect">
            <a:avLst/>
          </a:prstGeom>
        </p:spPr>
      </p:pic>
    </p:spTree>
    <p:extLst>
      <p:ext uri="{BB962C8B-B14F-4D97-AF65-F5344CB8AC3E}">
        <p14:creationId xmlns:p14="http://schemas.microsoft.com/office/powerpoint/2010/main" val="2332655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Tactical Design</a:t>
            </a:r>
            <a:endParaRPr lang="en-US" sz="3600" dirty="0"/>
          </a:p>
        </p:txBody>
      </p:sp>
      <p:pic>
        <p:nvPicPr>
          <p:cNvPr id="6" name="Content Placeholder 6">
            <a:extLst>
              <a:ext uri="{FF2B5EF4-FFF2-40B4-BE49-F238E27FC236}">
                <a16:creationId xmlns:a16="http://schemas.microsoft.com/office/drawing/2014/main" id="{2A8FC2C2-0D75-1344-82C5-A17EDF8BADAC}"/>
              </a:ext>
            </a:extLst>
          </p:cNvPr>
          <p:cNvPicPr>
            <a:picLocks noGrp="1" noChangeAspect="1"/>
          </p:cNvPicPr>
          <p:nvPr>
            <p:ph idx="1"/>
          </p:nvPr>
        </p:nvPicPr>
        <p:blipFill rotWithShape="1">
          <a:blip r:embed="rId2"/>
          <a:srcRect t="2622" r="3" b="4509"/>
          <a:stretch/>
        </p:blipFill>
        <p:spPr>
          <a:xfrm>
            <a:off x="2163387" y="1476449"/>
            <a:ext cx="7865225" cy="514672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Oval 6"/>
          <p:cNvSpPr/>
          <p:nvPr/>
        </p:nvSpPr>
        <p:spPr>
          <a:xfrm>
            <a:off x="3882044" y="1803862"/>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8" name="Oval 7"/>
          <p:cNvSpPr/>
          <p:nvPr/>
        </p:nvSpPr>
        <p:spPr>
          <a:xfrm>
            <a:off x="2500605" y="3750906"/>
            <a:ext cx="1520889" cy="915654"/>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 name="Oval 8"/>
          <p:cNvSpPr/>
          <p:nvPr/>
        </p:nvSpPr>
        <p:spPr>
          <a:xfrm>
            <a:off x="4612942" y="5193984"/>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0" name="Oval 9"/>
          <p:cNvSpPr/>
          <p:nvPr/>
        </p:nvSpPr>
        <p:spPr>
          <a:xfrm>
            <a:off x="5773048" y="3596766"/>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1" name="Oval 10"/>
          <p:cNvSpPr/>
          <p:nvPr/>
        </p:nvSpPr>
        <p:spPr>
          <a:xfrm>
            <a:off x="5207231" y="2452591"/>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2" name="Oval 11"/>
          <p:cNvSpPr/>
          <p:nvPr/>
        </p:nvSpPr>
        <p:spPr>
          <a:xfrm>
            <a:off x="8145087" y="3133622"/>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3" name="Oval 12"/>
          <p:cNvSpPr/>
          <p:nvPr/>
        </p:nvSpPr>
        <p:spPr>
          <a:xfrm>
            <a:off x="7561656" y="1361666"/>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4" name="Oval 13"/>
          <p:cNvSpPr/>
          <p:nvPr/>
        </p:nvSpPr>
        <p:spPr>
          <a:xfrm>
            <a:off x="7732718" y="5274302"/>
            <a:ext cx="1612669" cy="906087"/>
          </a:xfrm>
          <a:prstGeom prst="ellipse">
            <a:avLst/>
          </a:prstGeom>
          <a:noFill/>
          <a:ln w="508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750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2459"/>
          </a:xfrm>
        </p:spPr>
        <p:txBody>
          <a:bodyPr/>
          <a:lstStyle/>
          <a:p>
            <a:r>
              <a:rPr lang="en-US" sz="3600" dirty="0">
                <a:solidFill>
                  <a:prstClr val="black"/>
                </a:solidFill>
                <a:latin typeface="Tw Cen MT" panose="020B0602020104020603"/>
              </a:rPr>
              <a:t>Factories &amp; </a:t>
            </a:r>
            <a:r>
              <a:rPr lang="en-US" sz="3600" dirty="0" smtClean="0">
                <a:solidFill>
                  <a:prstClr val="black"/>
                </a:solidFill>
                <a:latin typeface="Tw Cen MT" panose="020B0602020104020603"/>
              </a:rPr>
              <a:t>Repositories</a:t>
            </a:r>
            <a:endParaRPr lang="en-US" dirty="0"/>
          </a:p>
        </p:txBody>
      </p:sp>
      <p:sp>
        <p:nvSpPr>
          <p:cNvPr id="4" name="Text Placeholder 3"/>
          <p:cNvSpPr>
            <a:spLocks noGrp="1"/>
          </p:cNvSpPr>
          <p:nvPr>
            <p:ph idx="1"/>
          </p:nvPr>
        </p:nvSpPr>
        <p:spPr>
          <a:xfrm>
            <a:off x="838200" y="1343608"/>
            <a:ext cx="10515600" cy="4954555"/>
          </a:xfrm>
        </p:spPr>
        <p:txBody>
          <a:bodyPr>
            <a:normAutofit/>
          </a:bodyPr>
          <a:lstStyle/>
          <a:p>
            <a:pPr marL="285750" lvl="0" indent="-285750">
              <a:lnSpc>
                <a:spcPct val="110000"/>
              </a:lnSpc>
              <a:buSzPct val="50000"/>
              <a:buFont typeface="Wingdings" panose="05000000000000000000" pitchFamily="2" charset="2"/>
              <a:buChar char="v"/>
            </a:pPr>
            <a:endParaRPr lang="en-US" sz="1800" dirty="0" smtClean="0">
              <a:solidFill>
                <a:prstClr val="black"/>
              </a:solidFill>
              <a:latin typeface="Tw Cen MT" panose="020B0602020104020603"/>
            </a:endParaRPr>
          </a:p>
          <a:p>
            <a:pPr marL="285750" lvl="0" indent="-285750">
              <a:lnSpc>
                <a:spcPct val="110000"/>
              </a:lnSpc>
              <a:buSzPct val="50000"/>
              <a:buFont typeface="Wingdings" panose="05000000000000000000" pitchFamily="2" charset="2"/>
              <a:buChar char="v"/>
            </a:pPr>
            <a:endParaRPr lang="en-US" sz="1800" dirty="0">
              <a:solidFill>
                <a:prstClr val="black"/>
              </a:solidFill>
              <a:latin typeface="Tw Cen MT" panose="020B0602020104020603"/>
            </a:endParaRPr>
          </a:p>
          <a:p>
            <a:pPr marL="285750" lvl="0" indent="-285750">
              <a:lnSpc>
                <a:spcPct val="110000"/>
              </a:lnSpc>
              <a:buSzPct val="50000"/>
              <a:buFont typeface="Wingdings" panose="05000000000000000000" pitchFamily="2" charset="2"/>
              <a:buChar char="v"/>
            </a:pPr>
            <a:endParaRPr lang="en-US" sz="1800" dirty="0" smtClean="0">
              <a:solidFill>
                <a:prstClr val="black"/>
              </a:solidFill>
              <a:latin typeface="Tw Cen MT" panose="020B0602020104020603"/>
            </a:endParaRPr>
          </a:p>
          <a:p>
            <a:pPr marL="285750" lvl="0" indent="-285750">
              <a:lnSpc>
                <a:spcPct val="110000"/>
              </a:lnSpc>
              <a:buSzPct val="50000"/>
              <a:buFont typeface="Wingdings" panose="05000000000000000000" pitchFamily="2" charset="2"/>
              <a:buChar char="v"/>
            </a:pPr>
            <a:endParaRPr lang="en-US" sz="1800" dirty="0">
              <a:solidFill>
                <a:prstClr val="black"/>
              </a:solidFill>
              <a:latin typeface="Tw Cen MT" panose="020B0602020104020603"/>
            </a:endParaRPr>
          </a:p>
          <a:p>
            <a:pPr marL="0" lvl="0" indent="0">
              <a:lnSpc>
                <a:spcPct val="110000"/>
              </a:lnSpc>
              <a:buSzPct val="50000"/>
              <a:buNone/>
            </a:pPr>
            <a:endParaRPr lang="en-US" sz="1800" dirty="0" smtClean="0">
              <a:solidFill>
                <a:prstClr val="black"/>
              </a:solidFill>
              <a:latin typeface="Tw Cen MT" panose="020B0602020104020603"/>
            </a:endParaRPr>
          </a:p>
          <a:p>
            <a:pPr marL="285750" lvl="0" indent="-285750">
              <a:lnSpc>
                <a:spcPct val="110000"/>
              </a:lnSpc>
              <a:buSzPct val="50000"/>
              <a:buFont typeface="Wingdings" panose="05000000000000000000" pitchFamily="2" charset="2"/>
              <a:buChar char="v"/>
            </a:pPr>
            <a:endParaRPr lang="en-US" sz="1800" dirty="0" smtClean="0">
              <a:solidFill>
                <a:prstClr val="black"/>
              </a:solidFill>
              <a:latin typeface="Tw Cen MT" panose="020B0602020104020603"/>
            </a:endParaRPr>
          </a:p>
          <a:p>
            <a:pPr marL="285750" lvl="0" indent="-285750">
              <a:lnSpc>
                <a:spcPct val="110000"/>
              </a:lnSpc>
              <a:buSzPct val="50000"/>
              <a:buFont typeface="Wingdings" panose="05000000000000000000" pitchFamily="2" charset="2"/>
              <a:buChar char="v"/>
            </a:pPr>
            <a:r>
              <a:rPr lang="en-US" sz="1800" dirty="0" smtClean="0">
                <a:solidFill>
                  <a:prstClr val="black"/>
                </a:solidFill>
                <a:latin typeface="Tw Cen MT" panose="020B0602020104020603"/>
              </a:rPr>
              <a:t>Factories </a:t>
            </a:r>
            <a:r>
              <a:rPr lang="en-US" sz="1800" dirty="0">
                <a:solidFill>
                  <a:prstClr val="black"/>
                </a:solidFill>
                <a:latin typeface="Tw Cen MT" panose="020B0602020104020603"/>
              </a:rPr>
              <a:t>helps you create new aggregates using entities &amp; values.</a:t>
            </a:r>
          </a:p>
          <a:p>
            <a:pPr marL="742950" lvl="1" indent="-285750">
              <a:lnSpc>
                <a:spcPct val="110000"/>
              </a:lnSpc>
              <a:buSzPct val="50000"/>
              <a:buFont typeface="Wingdings" panose="05000000000000000000" pitchFamily="2" charset="2"/>
              <a:buChar char="v"/>
            </a:pPr>
            <a:r>
              <a:rPr lang="en-US" sz="1400" dirty="0">
                <a:solidFill>
                  <a:prstClr val="black"/>
                </a:solidFill>
                <a:latin typeface="Tw Cen MT" panose="020B0602020104020603"/>
              </a:rPr>
              <a:t>When the creation logic of aggregate is complex, we should always use factories to abstract that detail.</a:t>
            </a:r>
          </a:p>
          <a:p>
            <a:pPr marL="285750" lvl="0" indent="-285750">
              <a:lnSpc>
                <a:spcPct val="110000"/>
              </a:lnSpc>
              <a:buSzPct val="50000"/>
              <a:buFont typeface="Wingdings" panose="05000000000000000000" pitchFamily="2" charset="2"/>
              <a:buChar char="v"/>
            </a:pPr>
            <a:r>
              <a:rPr lang="en-US" sz="1800" dirty="0">
                <a:solidFill>
                  <a:prstClr val="black"/>
                </a:solidFill>
                <a:latin typeface="Tw Cen MT" panose="020B0602020104020603"/>
              </a:rPr>
              <a:t>Repositories helps us get persisted aggregates.</a:t>
            </a:r>
          </a:p>
          <a:p>
            <a:pPr marL="285750" lvl="0" indent="-285750">
              <a:lnSpc>
                <a:spcPct val="110000"/>
              </a:lnSpc>
              <a:buSzPct val="50000"/>
              <a:buFont typeface="Wingdings" panose="05000000000000000000" pitchFamily="2" charset="2"/>
              <a:buChar char="v"/>
            </a:pPr>
            <a:r>
              <a:rPr lang="en-US" sz="1800" dirty="0">
                <a:solidFill>
                  <a:prstClr val="black"/>
                </a:solidFill>
                <a:latin typeface="Tw Cen MT" panose="020B0602020104020603"/>
              </a:rPr>
              <a:t>Repositories should be made per aggregate only and not per entity.</a:t>
            </a:r>
          </a:p>
          <a:p>
            <a:pPr marL="285750" lvl="0" indent="-285750">
              <a:lnSpc>
                <a:spcPct val="110000"/>
              </a:lnSpc>
              <a:buSzPct val="50000"/>
              <a:buFont typeface="Wingdings" panose="05000000000000000000" pitchFamily="2" charset="2"/>
              <a:buChar char="v"/>
            </a:pPr>
            <a:r>
              <a:rPr lang="en-US" sz="1800" dirty="0">
                <a:solidFill>
                  <a:prstClr val="black"/>
                </a:solidFill>
                <a:latin typeface="Tw Cen MT" panose="020B0602020104020603"/>
              </a:rPr>
              <a:t>Repositories are not DAO.</a:t>
            </a:r>
          </a:p>
          <a:p>
            <a:pPr marL="742950" lvl="1" indent="-285750">
              <a:lnSpc>
                <a:spcPct val="110000"/>
              </a:lnSpc>
              <a:buSzPct val="50000"/>
              <a:buFont typeface="Wingdings" panose="05000000000000000000" pitchFamily="2" charset="2"/>
              <a:buChar char="v"/>
            </a:pPr>
            <a:r>
              <a:rPr lang="en-US" sz="1400" dirty="0">
                <a:solidFill>
                  <a:prstClr val="black"/>
                </a:solidFill>
                <a:latin typeface="Tw Cen MT" panose="020B0602020104020603"/>
              </a:rPr>
              <a:t>DAO fetches raw entities, but repositories bind them into aggregates.</a:t>
            </a:r>
          </a:p>
          <a:p>
            <a:endParaRPr lang="en-US" dirty="0"/>
          </a:p>
        </p:txBody>
      </p:sp>
      <p:pic>
        <p:nvPicPr>
          <p:cNvPr id="11" name="Picture 10"/>
          <p:cNvPicPr>
            <a:picLocks noChangeAspect="1"/>
          </p:cNvPicPr>
          <p:nvPr/>
        </p:nvPicPr>
        <p:blipFill>
          <a:blip r:embed="rId2"/>
          <a:stretch>
            <a:fillRect/>
          </a:stretch>
        </p:blipFill>
        <p:spPr>
          <a:xfrm>
            <a:off x="2175587" y="1427582"/>
            <a:ext cx="2247123" cy="1552289"/>
          </a:xfrm>
          <a:prstGeom prst="rect">
            <a:avLst/>
          </a:prstGeom>
        </p:spPr>
      </p:pic>
      <p:pic>
        <p:nvPicPr>
          <p:cNvPr id="13" name="Picture 12"/>
          <p:cNvPicPr>
            <a:picLocks noChangeAspect="1"/>
          </p:cNvPicPr>
          <p:nvPr/>
        </p:nvPicPr>
        <p:blipFill>
          <a:blip r:embed="rId3"/>
          <a:stretch>
            <a:fillRect/>
          </a:stretch>
        </p:blipFill>
        <p:spPr>
          <a:xfrm>
            <a:off x="7249885" y="1427583"/>
            <a:ext cx="2463282" cy="1552289"/>
          </a:xfrm>
          <a:prstGeom prst="rect">
            <a:avLst/>
          </a:prstGeom>
        </p:spPr>
      </p:pic>
      <p:cxnSp>
        <p:nvCxnSpPr>
          <p:cNvPr id="15" name="Straight Arrow Connector 14"/>
          <p:cNvCxnSpPr>
            <a:stCxn id="11" idx="3"/>
          </p:cNvCxnSpPr>
          <p:nvPr/>
        </p:nvCxnSpPr>
        <p:spPr>
          <a:xfrm flipV="1">
            <a:off x="4422710" y="2203726"/>
            <a:ext cx="282717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2342760" y="3063845"/>
            <a:ext cx="1912775" cy="369332"/>
          </a:xfrm>
          <a:prstGeom prst="rect">
            <a:avLst/>
          </a:prstGeom>
          <a:noFill/>
        </p:spPr>
        <p:txBody>
          <a:bodyPr wrap="square" rtlCol="0">
            <a:spAutoFit/>
          </a:bodyPr>
          <a:lstStyle/>
          <a:p>
            <a:r>
              <a:rPr lang="en-US" dirty="0" smtClean="0"/>
              <a:t>Entities &amp; Values</a:t>
            </a:r>
            <a:endParaRPr lang="en-US" dirty="0"/>
          </a:p>
        </p:txBody>
      </p:sp>
      <p:sp>
        <p:nvSpPr>
          <p:cNvPr id="18" name="TextBox 17"/>
          <p:cNvSpPr txBox="1"/>
          <p:nvPr/>
        </p:nvSpPr>
        <p:spPr>
          <a:xfrm>
            <a:off x="8131628" y="3057919"/>
            <a:ext cx="1912775" cy="369332"/>
          </a:xfrm>
          <a:prstGeom prst="rect">
            <a:avLst/>
          </a:prstGeom>
          <a:noFill/>
        </p:spPr>
        <p:txBody>
          <a:bodyPr wrap="square" rtlCol="0">
            <a:spAutoFit/>
          </a:bodyPr>
          <a:lstStyle/>
          <a:p>
            <a:r>
              <a:rPr lang="en-US" dirty="0" smtClean="0"/>
              <a:t>Aggregate</a:t>
            </a:r>
            <a:endParaRPr lang="en-US" dirty="0"/>
          </a:p>
        </p:txBody>
      </p:sp>
    </p:spTree>
    <p:extLst>
      <p:ext uri="{BB962C8B-B14F-4D97-AF65-F5344CB8AC3E}">
        <p14:creationId xmlns:p14="http://schemas.microsoft.com/office/powerpoint/2010/main" val="974304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prstClr val="black"/>
                </a:solidFill>
                <a:latin typeface="Tw Cen MT" panose="020B0602020104020603"/>
              </a:rPr>
              <a:t>Focus On Design</a:t>
            </a:r>
            <a:endParaRPr lang="en-US" dirty="0"/>
          </a:p>
        </p:txBody>
      </p:sp>
      <p:sp>
        <p:nvSpPr>
          <p:cNvPr id="3" name="Content Placeholder 2"/>
          <p:cNvSpPr>
            <a:spLocks noGrp="1"/>
          </p:cNvSpPr>
          <p:nvPr>
            <p:ph idx="1"/>
          </p:nvPr>
        </p:nvSpPr>
        <p:spPr/>
        <p:txBody>
          <a:bodyPr>
            <a:normAutofit lnSpcReduction="10000"/>
          </a:bodyPr>
          <a:lstStyle/>
          <a:p>
            <a:pPr lvl="0">
              <a:lnSpc>
                <a:spcPct val="120000"/>
              </a:lnSpc>
              <a:buSzPct val="50000"/>
              <a:buFont typeface="Wingdings" panose="05000000000000000000" pitchFamily="2" charset="2"/>
              <a:buChar char="v"/>
            </a:pPr>
            <a:r>
              <a:rPr lang="en-US" sz="2400" dirty="0">
                <a:solidFill>
                  <a:prstClr val="black"/>
                </a:solidFill>
                <a:latin typeface="Tw Cen MT" panose="020B0602020104020603"/>
              </a:rPr>
              <a:t>As a software developer, we have a habit of viewing the software as simply objects and methods.</a:t>
            </a:r>
          </a:p>
          <a:p>
            <a:pPr lvl="0">
              <a:lnSpc>
                <a:spcPct val="120000"/>
              </a:lnSpc>
              <a:buSzPct val="50000"/>
              <a:buFont typeface="Wingdings" panose="05000000000000000000" pitchFamily="2" charset="2"/>
              <a:buChar char="v"/>
            </a:pPr>
            <a:r>
              <a:rPr lang="en-US" sz="2400" dirty="0">
                <a:solidFill>
                  <a:prstClr val="black"/>
                </a:solidFill>
                <a:latin typeface="Tw Cen MT" panose="020B0602020104020603"/>
              </a:rPr>
              <a:t>Will you create a great art, if you only concentrate on brushes, colors and canvas or a great car just by thinking of it as collection of engine parts ?</a:t>
            </a:r>
          </a:p>
          <a:p>
            <a:pPr lvl="0">
              <a:lnSpc>
                <a:spcPct val="120000"/>
              </a:lnSpc>
              <a:buSzPct val="50000"/>
              <a:buFont typeface="Wingdings" panose="05000000000000000000" pitchFamily="2" charset="2"/>
              <a:buChar char="v"/>
            </a:pPr>
            <a:r>
              <a:rPr lang="en-US" sz="2400" dirty="0">
                <a:solidFill>
                  <a:prstClr val="black"/>
                </a:solidFill>
                <a:latin typeface="Tw Cen MT" panose="020B0602020104020603"/>
              </a:rPr>
              <a:t>A good car, or art or house start with an vision, a theme.</a:t>
            </a:r>
          </a:p>
          <a:p>
            <a:pPr lvl="0">
              <a:lnSpc>
                <a:spcPct val="120000"/>
              </a:lnSpc>
              <a:buSzPct val="50000"/>
              <a:buFont typeface="Wingdings" panose="05000000000000000000" pitchFamily="2" charset="2"/>
              <a:buChar char="v"/>
            </a:pPr>
            <a:r>
              <a:rPr lang="en-US" sz="2400" dirty="0">
                <a:solidFill>
                  <a:prstClr val="black"/>
                </a:solidFill>
                <a:latin typeface="Tw Cen MT" panose="020B0602020104020603"/>
              </a:rPr>
              <a:t>It starts with carefully writing down the specification and continues with design a lot of design… a lot of it </a:t>
            </a:r>
            <a:r>
              <a:rPr lang="en-US" sz="2400" dirty="0">
                <a:solidFill>
                  <a:prstClr val="black"/>
                </a:solidFill>
                <a:latin typeface="Tw Cen MT" panose="020B0602020104020603"/>
                <a:sym typeface="Wingdings" pitchFamily="2" charset="2"/>
              </a:rPr>
              <a:t>.</a:t>
            </a:r>
          </a:p>
          <a:p>
            <a:pPr lvl="0">
              <a:lnSpc>
                <a:spcPct val="120000"/>
              </a:lnSpc>
              <a:buSzPct val="50000"/>
              <a:buFont typeface="Wingdings" panose="05000000000000000000" pitchFamily="2" charset="2"/>
              <a:buChar char="v"/>
            </a:pPr>
            <a:r>
              <a:rPr lang="en-US" sz="2400" dirty="0">
                <a:solidFill>
                  <a:prstClr val="black"/>
                </a:solidFill>
                <a:latin typeface="Tw Cen MT" panose="020B0602020104020603"/>
                <a:sym typeface="Wingdings" pitchFamily="2" charset="2"/>
              </a:rPr>
              <a:t>Don’t try to deliver perfect design in first attempt, it takes time, refinement, refactoring, revisiting, restructuring… a lot of it.</a:t>
            </a:r>
          </a:p>
          <a:p>
            <a:pPr marL="0" indent="0">
              <a:buSzPct val="50000"/>
              <a:buNone/>
            </a:pPr>
            <a:endParaRPr lang="en-US" dirty="0"/>
          </a:p>
        </p:txBody>
      </p:sp>
    </p:spTree>
    <p:extLst>
      <p:ext uri="{BB962C8B-B14F-4D97-AF65-F5344CB8AC3E}">
        <p14:creationId xmlns:p14="http://schemas.microsoft.com/office/powerpoint/2010/main" val="3471521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solidFill>
                  <a:prstClr val="black"/>
                </a:solidFill>
                <a:latin typeface="Tw Cen MT" panose="020B0602020104020603"/>
              </a:rPr>
              <a:t>Implementing Strategic DDD</a:t>
            </a:r>
            <a:endParaRPr lang="en-US" dirty="0"/>
          </a:p>
        </p:txBody>
      </p:sp>
      <p:pic>
        <p:nvPicPr>
          <p:cNvPr id="6" name="Picture 5">
            <a:extLst>
              <a:ext uri="{FF2B5EF4-FFF2-40B4-BE49-F238E27FC236}">
                <a16:creationId xmlns:a16="http://schemas.microsoft.com/office/drawing/2014/main" id="{3FE537E8-D952-6648-A74B-DE79EFFFB39E}"/>
              </a:ext>
            </a:extLst>
          </p:cNvPr>
          <p:cNvPicPr>
            <a:picLocks noChangeAspect="1"/>
          </p:cNvPicPr>
          <p:nvPr/>
        </p:nvPicPr>
        <p:blipFill>
          <a:blip r:embed="rId2"/>
          <a:stretch>
            <a:fillRect/>
          </a:stretch>
        </p:blipFill>
        <p:spPr>
          <a:xfrm>
            <a:off x="640370" y="2831515"/>
            <a:ext cx="2262754" cy="158392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a:extLst>
              <a:ext uri="{FF2B5EF4-FFF2-40B4-BE49-F238E27FC236}">
                <a16:creationId xmlns:a16="http://schemas.microsoft.com/office/drawing/2014/main" id="{F9937C57-CA2C-9F4F-AD0B-919F6DA51EBB}"/>
              </a:ext>
            </a:extLst>
          </p:cNvPr>
          <p:cNvPicPr>
            <a:picLocks noChangeAspect="1"/>
          </p:cNvPicPr>
          <p:nvPr/>
        </p:nvPicPr>
        <p:blipFill>
          <a:blip r:embed="rId3"/>
          <a:stretch>
            <a:fillRect/>
          </a:stretch>
        </p:blipFill>
        <p:spPr>
          <a:xfrm>
            <a:off x="3066850" y="1947749"/>
            <a:ext cx="2262754" cy="149223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8" name="Picture 7">
            <a:extLst>
              <a:ext uri="{FF2B5EF4-FFF2-40B4-BE49-F238E27FC236}">
                <a16:creationId xmlns:a16="http://schemas.microsoft.com/office/drawing/2014/main" id="{66C2CC4A-26A2-694F-B34A-60F400A60E05}"/>
              </a:ext>
            </a:extLst>
          </p:cNvPr>
          <p:cNvPicPr>
            <a:picLocks noChangeAspect="1"/>
          </p:cNvPicPr>
          <p:nvPr/>
        </p:nvPicPr>
        <p:blipFill>
          <a:blip r:embed="rId4"/>
          <a:stretch>
            <a:fillRect/>
          </a:stretch>
        </p:blipFill>
        <p:spPr>
          <a:xfrm>
            <a:off x="3066850" y="4030397"/>
            <a:ext cx="2262754" cy="101258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Content Placeholder 2">
            <a:extLst>
              <a:ext uri="{FF2B5EF4-FFF2-40B4-BE49-F238E27FC236}">
                <a16:creationId xmlns:a16="http://schemas.microsoft.com/office/drawing/2014/main" id="{740CD890-836B-EE4B-90AF-05FF4B329D0A}"/>
              </a:ext>
            </a:extLst>
          </p:cNvPr>
          <p:cNvSpPr txBox="1">
            <a:spLocks/>
          </p:cNvSpPr>
          <p:nvPr/>
        </p:nvSpPr>
        <p:spPr>
          <a:xfrm>
            <a:off x="5835686" y="1848654"/>
            <a:ext cx="5042473" cy="35417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rPr>
              <a:t>How would you discuss understanding with domain expert ?</a:t>
            </a:r>
          </a:p>
          <a:p>
            <a:r>
              <a:rPr lang="en-US" dirty="0" smtClean="0">
                <a:solidFill>
                  <a:schemeClr val="bg1"/>
                </a:solidFill>
              </a:rPr>
              <a:t>May be with the help of use case diagrams or activity diagrams or sequence diagrams or worse ER diagrams.</a:t>
            </a:r>
            <a:endParaRPr lang="en-US" dirty="0">
              <a:solidFill>
                <a:schemeClr val="bg1"/>
              </a:solidFill>
            </a:endParaRPr>
          </a:p>
        </p:txBody>
      </p:sp>
      <p:sp>
        <p:nvSpPr>
          <p:cNvPr id="13" name="Content Placeholder 2">
            <a:extLst>
              <a:ext uri="{FF2B5EF4-FFF2-40B4-BE49-F238E27FC236}">
                <a16:creationId xmlns:a16="http://schemas.microsoft.com/office/drawing/2014/main" id="{740CD890-836B-EE4B-90AF-05FF4B329D0A}"/>
              </a:ext>
            </a:extLst>
          </p:cNvPr>
          <p:cNvSpPr txBox="1">
            <a:spLocks/>
          </p:cNvSpPr>
          <p:nvPr/>
        </p:nvSpPr>
        <p:spPr>
          <a:xfrm>
            <a:off x="6336727" y="2249487"/>
            <a:ext cx="5042473"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smtClean="0">
                <a:ln>
                  <a:noFill/>
                </a:ln>
                <a:solidFill>
                  <a:sysClr val="windowText" lastClr="000000"/>
                </a:solidFill>
                <a:effectLst/>
                <a:uLnTx/>
                <a:uFillTx/>
                <a:latin typeface="Tw Cen MT" panose="020B0602020104020603"/>
                <a:ea typeface="+mn-ea"/>
                <a:cs typeface="+mn-cs"/>
              </a:rPr>
              <a:t>How would you discuss understanding with domain expert ?</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smtClean="0">
                <a:ln>
                  <a:noFill/>
                </a:ln>
                <a:solidFill>
                  <a:sysClr val="windowText" lastClr="000000"/>
                </a:solidFill>
                <a:effectLst/>
                <a:uLnTx/>
                <a:uFillTx/>
                <a:latin typeface="Tw Cen MT" panose="020B0602020104020603"/>
                <a:ea typeface="+mn-ea"/>
                <a:cs typeface="+mn-cs"/>
              </a:rPr>
              <a:t>May be with the help of use case diagrams or activity diagrams or sequence diagrams or worse ER diagrams.</a:t>
            </a:r>
            <a:endParaRPr kumimoji="0" lang="en-US" sz="2400" b="0" i="0" u="none" strike="noStrike" kern="1200" cap="none" spc="0" normalizeH="0" baseline="0" noProof="0" dirty="0">
              <a:ln>
                <a:noFill/>
              </a:ln>
              <a:solidFill>
                <a:sysClr val="windowText" lastClr="000000"/>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013033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8060"/>
          </a:xfrm>
        </p:spPr>
        <p:txBody>
          <a:bodyPr>
            <a:normAutofit/>
          </a:bodyPr>
          <a:lstStyle/>
          <a:p>
            <a:r>
              <a:rPr lang="en-US" sz="2800" dirty="0" smtClean="0"/>
              <a:t>How would you discuss your understanding with domain expert?</a:t>
            </a:r>
            <a:endParaRPr lang="en-US" sz="2800" dirty="0"/>
          </a:p>
        </p:txBody>
      </p:sp>
      <p:pic>
        <p:nvPicPr>
          <p:cNvPr id="4" name="Picture 3"/>
          <p:cNvPicPr>
            <a:picLocks noChangeAspect="1"/>
          </p:cNvPicPr>
          <p:nvPr/>
        </p:nvPicPr>
        <p:blipFill>
          <a:blip r:embed="rId2"/>
          <a:stretch>
            <a:fillRect/>
          </a:stretch>
        </p:blipFill>
        <p:spPr>
          <a:xfrm>
            <a:off x="3562679" y="1303185"/>
            <a:ext cx="5066641" cy="5130866"/>
          </a:xfrm>
          <a:prstGeom prst="rect">
            <a:avLst/>
          </a:prstGeom>
        </p:spPr>
      </p:pic>
      <p:sp>
        <p:nvSpPr>
          <p:cNvPr id="5" name="TextBox 4"/>
          <p:cNvSpPr txBox="1"/>
          <p:nvPr/>
        </p:nvSpPr>
        <p:spPr>
          <a:xfrm>
            <a:off x="656705" y="2094807"/>
            <a:ext cx="2668386" cy="369332"/>
          </a:xfrm>
          <a:prstGeom prst="rect">
            <a:avLst/>
          </a:prstGeom>
          <a:noFill/>
        </p:spPr>
        <p:txBody>
          <a:bodyPr wrap="square" rtlCol="0">
            <a:spAutoFit/>
          </a:bodyPr>
          <a:lstStyle/>
          <a:p>
            <a:r>
              <a:rPr lang="en-US" dirty="0" smtClean="0"/>
              <a:t>Use Case Diagram</a:t>
            </a:r>
            <a:endParaRPr lang="en-US" dirty="0"/>
          </a:p>
        </p:txBody>
      </p:sp>
    </p:spTree>
    <p:extLst>
      <p:ext uri="{BB962C8B-B14F-4D97-AF65-F5344CB8AC3E}">
        <p14:creationId xmlns:p14="http://schemas.microsoft.com/office/powerpoint/2010/main" val="842399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938060"/>
          </a:xfrm>
        </p:spPr>
        <p:txBody>
          <a:bodyPr>
            <a:normAutofit/>
          </a:bodyPr>
          <a:lstStyle/>
          <a:p>
            <a:r>
              <a:rPr lang="en-US" sz="2800" dirty="0" smtClean="0"/>
              <a:t>How would you discuss your understanding with domain expert?</a:t>
            </a:r>
            <a:endParaRPr lang="en-US" sz="2800" dirty="0"/>
          </a:p>
        </p:txBody>
      </p:sp>
      <p:pic>
        <p:nvPicPr>
          <p:cNvPr id="7" name="Picture 6"/>
          <p:cNvPicPr>
            <a:picLocks noChangeAspect="1"/>
          </p:cNvPicPr>
          <p:nvPr/>
        </p:nvPicPr>
        <p:blipFill>
          <a:blip r:embed="rId2"/>
          <a:stretch>
            <a:fillRect/>
          </a:stretch>
        </p:blipFill>
        <p:spPr>
          <a:xfrm>
            <a:off x="3594959" y="1303186"/>
            <a:ext cx="5002081" cy="5353230"/>
          </a:xfrm>
          <a:prstGeom prst="rect">
            <a:avLst/>
          </a:prstGeom>
        </p:spPr>
      </p:pic>
      <p:sp>
        <p:nvSpPr>
          <p:cNvPr id="8" name="TextBox 7"/>
          <p:cNvSpPr txBox="1"/>
          <p:nvPr/>
        </p:nvSpPr>
        <p:spPr>
          <a:xfrm>
            <a:off x="656705" y="2094807"/>
            <a:ext cx="2668386" cy="369332"/>
          </a:xfrm>
          <a:prstGeom prst="rect">
            <a:avLst/>
          </a:prstGeom>
          <a:noFill/>
        </p:spPr>
        <p:txBody>
          <a:bodyPr wrap="square" rtlCol="0">
            <a:spAutoFit/>
          </a:bodyPr>
          <a:lstStyle/>
          <a:p>
            <a:r>
              <a:rPr lang="en-US" dirty="0" smtClean="0"/>
              <a:t>Activity Diagram</a:t>
            </a:r>
            <a:endParaRPr lang="en-US" dirty="0"/>
          </a:p>
        </p:txBody>
      </p:sp>
    </p:spTree>
    <p:extLst>
      <p:ext uri="{BB962C8B-B14F-4D97-AF65-F5344CB8AC3E}">
        <p14:creationId xmlns:p14="http://schemas.microsoft.com/office/powerpoint/2010/main" val="2774653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938060"/>
          </a:xfrm>
        </p:spPr>
        <p:txBody>
          <a:bodyPr>
            <a:normAutofit/>
          </a:bodyPr>
          <a:lstStyle/>
          <a:p>
            <a:r>
              <a:rPr lang="en-US" sz="2800" dirty="0" smtClean="0"/>
              <a:t>How would you discuss your understanding with domain expert?</a:t>
            </a:r>
            <a:endParaRPr lang="en-US" sz="2800" dirty="0"/>
          </a:p>
        </p:txBody>
      </p:sp>
      <p:pic>
        <p:nvPicPr>
          <p:cNvPr id="6" name="Picture 5"/>
          <p:cNvPicPr>
            <a:picLocks noChangeAspect="1"/>
          </p:cNvPicPr>
          <p:nvPr/>
        </p:nvPicPr>
        <p:blipFill>
          <a:blip r:embed="rId2"/>
          <a:stretch>
            <a:fillRect/>
          </a:stretch>
        </p:blipFill>
        <p:spPr>
          <a:xfrm>
            <a:off x="3768912" y="1115821"/>
            <a:ext cx="4654175" cy="5522657"/>
          </a:xfrm>
          <a:prstGeom prst="rect">
            <a:avLst/>
          </a:prstGeom>
        </p:spPr>
      </p:pic>
      <p:sp>
        <p:nvSpPr>
          <p:cNvPr id="7" name="TextBox 6"/>
          <p:cNvSpPr txBox="1"/>
          <p:nvPr/>
        </p:nvSpPr>
        <p:spPr>
          <a:xfrm>
            <a:off x="656705" y="2094807"/>
            <a:ext cx="2668386" cy="369332"/>
          </a:xfrm>
          <a:prstGeom prst="rect">
            <a:avLst/>
          </a:prstGeom>
          <a:noFill/>
        </p:spPr>
        <p:txBody>
          <a:bodyPr wrap="square" rtlCol="0">
            <a:spAutoFit/>
          </a:bodyPr>
          <a:lstStyle/>
          <a:p>
            <a:r>
              <a:rPr lang="en-US" dirty="0" smtClean="0"/>
              <a:t>Sequence Diagram</a:t>
            </a:r>
            <a:endParaRPr lang="en-US" dirty="0"/>
          </a:p>
        </p:txBody>
      </p:sp>
    </p:spTree>
    <p:extLst>
      <p:ext uri="{BB962C8B-B14F-4D97-AF65-F5344CB8AC3E}">
        <p14:creationId xmlns:p14="http://schemas.microsoft.com/office/powerpoint/2010/main" val="199690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938060"/>
          </a:xfrm>
        </p:spPr>
        <p:txBody>
          <a:bodyPr>
            <a:normAutofit/>
          </a:bodyPr>
          <a:lstStyle/>
          <a:p>
            <a:r>
              <a:rPr lang="en-US" sz="2800" dirty="0" smtClean="0"/>
              <a:t>How would you discuss your understanding with domain expert?</a:t>
            </a:r>
            <a:endParaRPr lang="en-US" sz="2800" dirty="0"/>
          </a:p>
        </p:txBody>
      </p:sp>
      <p:sp>
        <p:nvSpPr>
          <p:cNvPr id="6" name="TextBox 5"/>
          <p:cNvSpPr txBox="1"/>
          <p:nvPr/>
        </p:nvSpPr>
        <p:spPr>
          <a:xfrm>
            <a:off x="656705" y="2094807"/>
            <a:ext cx="2668386" cy="369332"/>
          </a:xfrm>
          <a:prstGeom prst="rect">
            <a:avLst/>
          </a:prstGeom>
          <a:noFill/>
        </p:spPr>
        <p:txBody>
          <a:bodyPr wrap="square" rtlCol="0">
            <a:spAutoFit/>
          </a:bodyPr>
          <a:lstStyle/>
          <a:p>
            <a:r>
              <a:rPr lang="en-US" dirty="0" smtClean="0"/>
              <a:t>ER Diagram ?</a:t>
            </a:r>
            <a:endParaRPr lang="en-US" dirty="0"/>
          </a:p>
        </p:txBody>
      </p:sp>
      <p:pic>
        <p:nvPicPr>
          <p:cNvPr id="7" name="Picture 6"/>
          <p:cNvPicPr>
            <a:picLocks noChangeAspect="1"/>
          </p:cNvPicPr>
          <p:nvPr/>
        </p:nvPicPr>
        <p:blipFill>
          <a:blip r:embed="rId2"/>
          <a:stretch>
            <a:fillRect/>
          </a:stretch>
        </p:blipFill>
        <p:spPr>
          <a:xfrm>
            <a:off x="2286001" y="1218659"/>
            <a:ext cx="7439890" cy="5376427"/>
          </a:xfrm>
          <a:prstGeom prst="rect">
            <a:avLst/>
          </a:prstGeom>
        </p:spPr>
      </p:pic>
    </p:spTree>
    <p:extLst>
      <p:ext uri="{BB962C8B-B14F-4D97-AF65-F5344CB8AC3E}">
        <p14:creationId xmlns:p14="http://schemas.microsoft.com/office/powerpoint/2010/main" val="3865976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0344"/>
          </a:xfrm>
        </p:spPr>
        <p:txBody>
          <a:bodyPr>
            <a:normAutofit/>
          </a:bodyPr>
          <a:lstStyle/>
          <a:p>
            <a:r>
              <a:rPr lang="en-US" sz="4000" dirty="0" smtClean="0"/>
              <a:t>Event Storming</a:t>
            </a:r>
            <a:endParaRPr lang="en-US" sz="4000" dirty="0"/>
          </a:p>
        </p:txBody>
      </p:sp>
      <p:sp>
        <p:nvSpPr>
          <p:cNvPr id="3" name="Content Placeholder 2"/>
          <p:cNvSpPr>
            <a:spLocks noGrp="1"/>
          </p:cNvSpPr>
          <p:nvPr>
            <p:ph idx="1"/>
          </p:nvPr>
        </p:nvSpPr>
        <p:spPr/>
        <p:txBody>
          <a:bodyPr>
            <a:normAutofit/>
          </a:bodyPr>
          <a:lstStyle/>
          <a:p>
            <a:pPr lvl="0">
              <a:lnSpc>
                <a:spcPct val="120000"/>
              </a:lnSpc>
              <a:buSzPct val="50000"/>
              <a:buFont typeface="Wingdings" panose="05000000000000000000" pitchFamily="2" charset="2"/>
              <a:buChar char="v"/>
              <a:defRPr/>
            </a:pPr>
            <a:r>
              <a:rPr lang="en-US" sz="2000" dirty="0">
                <a:solidFill>
                  <a:sysClr val="windowText" lastClr="000000"/>
                </a:solidFill>
                <a:latin typeface="Tw Cen MT" panose="020B0602020104020603"/>
              </a:rPr>
              <a:t>An exercise for creating Domain Models for strategic design.</a:t>
            </a:r>
          </a:p>
          <a:p>
            <a:pPr lvl="0">
              <a:lnSpc>
                <a:spcPct val="120000"/>
              </a:lnSpc>
              <a:buSzPct val="50000"/>
              <a:buFont typeface="Wingdings" panose="05000000000000000000" pitchFamily="2" charset="2"/>
              <a:buChar char="v"/>
              <a:defRPr/>
            </a:pPr>
            <a:r>
              <a:rPr lang="en-US" sz="2000" dirty="0">
                <a:solidFill>
                  <a:sysClr val="windowText" lastClr="000000"/>
                </a:solidFill>
                <a:latin typeface="Tw Cen MT" panose="020B0602020104020603"/>
              </a:rPr>
              <a:t>In simple words it is a brain storming workshop among domain experts and technology people to understand the events in a system.</a:t>
            </a:r>
          </a:p>
          <a:p>
            <a:pPr lvl="0">
              <a:lnSpc>
                <a:spcPct val="120000"/>
              </a:lnSpc>
              <a:buSzPct val="50000"/>
              <a:buFont typeface="Wingdings" panose="05000000000000000000" pitchFamily="2" charset="2"/>
              <a:buChar char="v"/>
              <a:defRPr/>
            </a:pPr>
            <a:r>
              <a:rPr lang="en-US" sz="2000" dirty="0">
                <a:solidFill>
                  <a:sysClr val="windowText" lastClr="000000"/>
                </a:solidFill>
                <a:latin typeface="Tw Cen MT" panose="020B0602020104020603"/>
              </a:rPr>
              <a:t>It is aimed to achieve a common understanding of the domain in which software must operate</a:t>
            </a:r>
            <a:r>
              <a:rPr lang="en-US" sz="2000" dirty="0" smtClean="0">
                <a:solidFill>
                  <a:sysClr val="windowText" lastClr="000000"/>
                </a:solidFill>
                <a:latin typeface="Tw Cen MT" panose="020B0602020104020603"/>
              </a:rPr>
              <a:t>.</a:t>
            </a:r>
            <a:endParaRPr lang="en-US" sz="2000" dirty="0">
              <a:solidFill>
                <a:sysClr val="windowText" lastClr="000000"/>
              </a:solidFill>
              <a:latin typeface="Tw Cen MT" panose="020B0602020104020603"/>
            </a:endParaRPr>
          </a:p>
        </p:txBody>
      </p:sp>
    </p:spTree>
    <p:extLst>
      <p:ext uri="{BB962C8B-B14F-4D97-AF65-F5344CB8AC3E}">
        <p14:creationId xmlns:p14="http://schemas.microsoft.com/office/powerpoint/2010/main" val="768090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906722"/>
          </a:xfrm>
        </p:spPr>
        <p:txBody>
          <a:bodyPr/>
          <a:lstStyle/>
          <a:p>
            <a:r>
              <a:rPr lang="en-US" dirty="0" smtClean="0"/>
              <a:t>How does event storming work?</a:t>
            </a:r>
            <a:endParaRPr lang="en-US" dirty="0"/>
          </a:p>
        </p:txBody>
      </p:sp>
      <p:sp>
        <p:nvSpPr>
          <p:cNvPr id="5" name="Content Placeholder 4"/>
          <p:cNvSpPr>
            <a:spLocks noGrp="1"/>
          </p:cNvSpPr>
          <p:nvPr>
            <p:ph sz="half" idx="1"/>
          </p:nvPr>
        </p:nvSpPr>
        <p:spPr>
          <a:xfrm>
            <a:off x="838200" y="1271848"/>
            <a:ext cx="5181600" cy="4905115"/>
          </a:xfrm>
        </p:spPr>
        <p:txBody>
          <a:bodyPr>
            <a:normAutofit/>
          </a:bodyPr>
          <a:lstStyle/>
          <a:p>
            <a:pPr>
              <a:buSzPct val="50000"/>
              <a:buFont typeface="Wingdings" panose="05000000000000000000" pitchFamily="2" charset="2"/>
              <a:buChar char="v"/>
            </a:pPr>
            <a:r>
              <a:rPr lang="en-US" sz="2000" dirty="0" smtClean="0"/>
              <a:t>First bring the right people in</a:t>
            </a:r>
          </a:p>
          <a:p>
            <a:pPr>
              <a:buSzPct val="50000"/>
              <a:buFont typeface="Wingdings" panose="05000000000000000000" pitchFamily="2" charset="2"/>
              <a:buChar char="v"/>
            </a:pPr>
            <a:r>
              <a:rPr lang="en-US" sz="2000" dirty="0" smtClean="0"/>
              <a:t>Then take sticky notes and color code them to events, commands, policies, processes, errors, roles and aggregates etc.</a:t>
            </a:r>
          </a:p>
        </p:txBody>
      </p:sp>
      <p:pic>
        <p:nvPicPr>
          <p:cNvPr id="7" name="Content Placeholder 6"/>
          <p:cNvPicPr>
            <a:picLocks noGrp="1" noChangeAspect="1"/>
          </p:cNvPicPr>
          <p:nvPr>
            <p:ph sz="half" idx="2"/>
          </p:nvPr>
        </p:nvPicPr>
        <p:blipFill>
          <a:blip r:embed="rId2"/>
          <a:stretch>
            <a:fillRect/>
          </a:stretch>
        </p:blipFill>
        <p:spPr>
          <a:xfrm>
            <a:off x="6455385" y="1271848"/>
            <a:ext cx="5323749" cy="5368362"/>
          </a:xfrm>
          <a:prstGeom prst="rect">
            <a:avLst/>
          </a:prstGeom>
        </p:spPr>
      </p:pic>
    </p:spTree>
    <p:extLst>
      <p:ext uri="{BB962C8B-B14F-4D97-AF65-F5344CB8AC3E}">
        <p14:creationId xmlns:p14="http://schemas.microsoft.com/office/powerpoint/2010/main" val="1656474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838200" y="365126"/>
            <a:ext cx="10515600" cy="906722"/>
          </a:xfrm>
        </p:spPr>
        <p:txBody>
          <a:bodyPr/>
          <a:lstStyle/>
          <a:p>
            <a:r>
              <a:rPr lang="en-US" dirty="0" smtClean="0"/>
              <a:t>How does event storming work?</a:t>
            </a:r>
            <a:endParaRPr lang="en-US" dirty="0"/>
          </a:p>
        </p:txBody>
      </p:sp>
      <p:sp>
        <p:nvSpPr>
          <p:cNvPr id="6" name="Content Placeholder 4"/>
          <p:cNvSpPr>
            <a:spLocks noGrp="1"/>
          </p:cNvSpPr>
          <p:nvPr>
            <p:ph sz="half" idx="1"/>
          </p:nvPr>
        </p:nvSpPr>
        <p:spPr>
          <a:xfrm>
            <a:off x="838200" y="1271848"/>
            <a:ext cx="5181600" cy="4905115"/>
          </a:xfrm>
        </p:spPr>
        <p:txBody>
          <a:bodyPr>
            <a:normAutofit/>
          </a:bodyPr>
          <a:lstStyle/>
          <a:p>
            <a:pPr>
              <a:buSzPct val="50000"/>
              <a:buFont typeface="Wingdings" panose="05000000000000000000" pitchFamily="2" charset="2"/>
              <a:buChar char="v"/>
            </a:pPr>
            <a:endParaRPr lang="en-US" sz="2000" dirty="0" smtClean="0"/>
          </a:p>
          <a:p>
            <a:pPr>
              <a:buSzPct val="50000"/>
              <a:buFont typeface="Wingdings" panose="05000000000000000000" pitchFamily="2" charset="2"/>
              <a:buChar char="v"/>
            </a:pPr>
            <a:endParaRPr lang="en-US" sz="2000" dirty="0"/>
          </a:p>
          <a:p>
            <a:pPr>
              <a:buSzPct val="50000"/>
              <a:buFont typeface="Wingdings" panose="05000000000000000000" pitchFamily="2" charset="2"/>
              <a:buChar char="v"/>
            </a:pPr>
            <a:endParaRPr lang="en-US" sz="2000" dirty="0" smtClean="0"/>
          </a:p>
          <a:p>
            <a:pPr>
              <a:buSzPct val="50000"/>
              <a:buFont typeface="Wingdings" panose="05000000000000000000" pitchFamily="2" charset="2"/>
              <a:buChar char="v"/>
            </a:pPr>
            <a:r>
              <a:rPr lang="en-US" sz="2000" dirty="0" smtClean="0"/>
              <a:t>First bring the right people in</a:t>
            </a:r>
          </a:p>
          <a:p>
            <a:pPr>
              <a:buSzPct val="50000"/>
              <a:buFont typeface="Wingdings" panose="05000000000000000000" pitchFamily="2" charset="2"/>
              <a:buChar char="v"/>
            </a:pPr>
            <a:r>
              <a:rPr lang="en-US" sz="2000" dirty="0" smtClean="0"/>
              <a:t>Then take sticky notes and color code them to events, commands, policies, processes, errors, roles and aggregates etc.</a:t>
            </a:r>
          </a:p>
          <a:p>
            <a:pPr>
              <a:buSzPct val="50000"/>
              <a:buFont typeface="Wingdings" panose="05000000000000000000" pitchFamily="2" charset="2"/>
              <a:buChar char="v"/>
            </a:pPr>
            <a:r>
              <a:rPr lang="en-US" sz="2000" dirty="0" smtClean="0"/>
              <a:t>Take a white board and start writing interesting events in sequence</a:t>
            </a:r>
          </a:p>
        </p:txBody>
      </p:sp>
      <p:pic>
        <p:nvPicPr>
          <p:cNvPr id="10" name="Content Placeholder 9"/>
          <p:cNvPicPr>
            <a:picLocks noGrp="1" noChangeAspect="1"/>
          </p:cNvPicPr>
          <p:nvPr>
            <p:ph sz="half" idx="2"/>
          </p:nvPr>
        </p:nvPicPr>
        <p:blipFill>
          <a:blip r:embed="rId2"/>
          <a:stretch>
            <a:fillRect/>
          </a:stretch>
        </p:blipFill>
        <p:spPr>
          <a:xfrm>
            <a:off x="6019799" y="1920239"/>
            <a:ext cx="5759335" cy="3479209"/>
          </a:xfrm>
          <a:prstGeom prst="rect">
            <a:avLst/>
          </a:prstGeom>
        </p:spPr>
      </p:pic>
    </p:spTree>
    <p:extLst>
      <p:ext uri="{BB962C8B-B14F-4D97-AF65-F5344CB8AC3E}">
        <p14:creationId xmlns:p14="http://schemas.microsoft.com/office/powerpoint/2010/main" val="3645771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838200" y="365126"/>
            <a:ext cx="10515600" cy="906722"/>
          </a:xfrm>
        </p:spPr>
        <p:txBody>
          <a:bodyPr/>
          <a:lstStyle/>
          <a:p>
            <a:r>
              <a:rPr lang="en-US" dirty="0" smtClean="0"/>
              <a:t>How does event storming work?</a:t>
            </a:r>
            <a:endParaRPr lang="en-US" dirty="0"/>
          </a:p>
        </p:txBody>
      </p:sp>
      <p:sp>
        <p:nvSpPr>
          <p:cNvPr id="6" name="Content Placeholder 4"/>
          <p:cNvSpPr>
            <a:spLocks noGrp="1"/>
          </p:cNvSpPr>
          <p:nvPr>
            <p:ph sz="half" idx="1"/>
          </p:nvPr>
        </p:nvSpPr>
        <p:spPr>
          <a:xfrm>
            <a:off x="838200" y="1271848"/>
            <a:ext cx="5181600" cy="4905115"/>
          </a:xfrm>
        </p:spPr>
        <p:txBody>
          <a:bodyPr>
            <a:normAutofit/>
          </a:bodyPr>
          <a:lstStyle/>
          <a:p>
            <a:pPr>
              <a:buSzPct val="50000"/>
              <a:buFont typeface="Wingdings" panose="05000000000000000000" pitchFamily="2" charset="2"/>
              <a:buChar char="v"/>
            </a:pPr>
            <a:endParaRPr lang="en-US" sz="2000" dirty="0" smtClean="0"/>
          </a:p>
          <a:p>
            <a:pPr>
              <a:buSzPct val="50000"/>
              <a:buFont typeface="Wingdings" panose="05000000000000000000" pitchFamily="2" charset="2"/>
              <a:buChar char="v"/>
            </a:pPr>
            <a:endParaRPr lang="en-US" sz="2000" dirty="0"/>
          </a:p>
          <a:p>
            <a:pPr>
              <a:buSzPct val="50000"/>
              <a:buFont typeface="Wingdings" panose="05000000000000000000" pitchFamily="2" charset="2"/>
              <a:buChar char="v"/>
            </a:pPr>
            <a:r>
              <a:rPr lang="en-US" sz="2000" dirty="0" smtClean="0"/>
              <a:t>First bring the right people in</a:t>
            </a:r>
          </a:p>
          <a:p>
            <a:pPr>
              <a:buSzPct val="50000"/>
              <a:buFont typeface="Wingdings" panose="05000000000000000000" pitchFamily="2" charset="2"/>
              <a:buChar char="v"/>
            </a:pPr>
            <a:r>
              <a:rPr lang="en-US" sz="2000" dirty="0" smtClean="0"/>
              <a:t>Then take sticky notes and color code them to events, commands, policies, processes, errors, roles and aggregates etc.</a:t>
            </a:r>
          </a:p>
          <a:p>
            <a:pPr>
              <a:buSzPct val="50000"/>
              <a:buFont typeface="Wingdings" panose="05000000000000000000" pitchFamily="2" charset="2"/>
              <a:buChar char="v"/>
            </a:pPr>
            <a:r>
              <a:rPr lang="en-US" sz="2000" dirty="0" smtClean="0"/>
              <a:t>Take a white board and start writing interesting events in sequence</a:t>
            </a:r>
          </a:p>
          <a:p>
            <a:pPr>
              <a:buSzPct val="50000"/>
              <a:buFont typeface="Wingdings" panose="05000000000000000000" pitchFamily="2" charset="2"/>
              <a:buChar char="v"/>
            </a:pPr>
            <a:r>
              <a:rPr lang="en-US" sz="2000" dirty="0" smtClean="0"/>
              <a:t>Then start adding commands, aggregates, policies etc.</a:t>
            </a:r>
          </a:p>
        </p:txBody>
      </p:sp>
      <p:pic>
        <p:nvPicPr>
          <p:cNvPr id="9" name="Content Placeholder 8"/>
          <p:cNvPicPr>
            <a:picLocks noGrp="1" noChangeAspect="1"/>
          </p:cNvPicPr>
          <p:nvPr>
            <p:ph sz="half" idx="2"/>
          </p:nvPr>
        </p:nvPicPr>
        <p:blipFill>
          <a:blip r:embed="rId2"/>
          <a:stretch>
            <a:fillRect/>
          </a:stretch>
        </p:blipFill>
        <p:spPr>
          <a:xfrm>
            <a:off x="6096000" y="2178570"/>
            <a:ext cx="5585547" cy="2069869"/>
          </a:xfrm>
          <a:prstGeom prst="rect">
            <a:avLst/>
          </a:prstGeom>
        </p:spPr>
      </p:pic>
    </p:spTree>
    <p:extLst>
      <p:ext uri="{BB962C8B-B14F-4D97-AF65-F5344CB8AC3E}">
        <p14:creationId xmlns:p14="http://schemas.microsoft.com/office/powerpoint/2010/main" val="3161555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838200" y="365126"/>
            <a:ext cx="10515600" cy="906722"/>
          </a:xfrm>
        </p:spPr>
        <p:txBody>
          <a:bodyPr/>
          <a:lstStyle/>
          <a:p>
            <a:r>
              <a:rPr lang="en-US" dirty="0" smtClean="0"/>
              <a:t>How does event storming work?</a:t>
            </a:r>
            <a:endParaRPr lang="en-US" dirty="0"/>
          </a:p>
        </p:txBody>
      </p:sp>
      <p:sp>
        <p:nvSpPr>
          <p:cNvPr id="6" name="Content Placeholder 4"/>
          <p:cNvSpPr>
            <a:spLocks noGrp="1"/>
          </p:cNvSpPr>
          <p:nvPr>
            <p:ph sz="half" idx="1"/>
          </p:nvPr>
        </p:nvSpPr>
        <p:spPr>
          <a:xfrm>
            <a:off x="838200" y="1271848"/>
            <a:ext cx="5181600" cy="4905115"/>
          </a:xfrm>
        </p:spPr>
        <p:txBody>
          <a:bodyPr>
            <a:normAutofit/>
          </a:bodyPr>
          <a:lstStyle/>
          <a:p>
            <a:pPr>
              <a:buSzPct val="50000"/>
              <a:buFont typeface="Wingdings" panose="05000000000000000000" pitchFamily="2" charset="2"/>
              <a:buChar char="v"/>
            </a:pPr>
            <a:endParaRPr lang="en-US" sz="2000" dirty="0" smtClean="0"/>
          </a:p>
          <a:p>
            <a:pPr>
              <a:buSzPct val="50000"/>
              <a:buFont typeface="Wingdings" panose="05000000000000000000" pitchFamily="2" charset="2"/>
              <a:buChar char="v"/>
            </a:pPr>
            <a:endParaRPr lang="en-US" sz="2000" dirty="0"/>
          </a:p>
          <a:p>
            <a:pPr>
              <a:buSzPct val="50000"/>
              <a:buFont typeface="Wingdings" panose="05000000000000000000" pitchFamily="2" charset="2"/>
              <a:buChar char="v"/>
            </a:pPr>
            <a:r>
              <a:rPr lang="en-US" sz="2000" dirty="0" smtClean="0"/>
              <a:t>First bring the right people in</a:t>
            </a:r>
          </a:p>
          <a:p>
            <a:pPr>
              <a:buSzPct val="50000"/>
              <a:buFont typeface="Wingdings" panose="05000000000000000000" pitchFamily="2" charset="2"/>
              <a:buChar char="v"/>
            </a:pPr>
            <a:r>
              <a:rPr lang="en-US" sz="2000" dirty="0" smtClean="0"/>
              <a:t>Then take sticky notes and color code them to events, commands, policies, processes, errors, roles and aggregates etc.</a:t>
            </a:r>
          </a:p>
          <a:p>
            <a:pPr>
              <a:buSzPct val="50000"/>
              <a:buFont typeface="Wingdings" panose="05000000000000000000" pitchFamily="2" charset="2"/>
              <a:buChar char="v"/>
            </a:pPr>
            <a:r>
              <a:rPr lang="en-US" sz="2000" dirty="0" smtClean="0"/>
              <a:t>Take a white board and start writing interesting events in sequence</a:t>
            </a:r>
          </a:p>
          <a:p>
            <a:pPr>
              <a:buSzPct val="50000"/>
              <a:buFont typeface="Wingdings" panose="05000000000000000000" pitchFamily="2" charset="2"/>
              <a:buChar char="v"/>
            </a:pPr>
            <a:r>
              <a:rPr lang="en-US" sz="2000" dirty="0" smtClean="0"/>
              <a:t>Then start adding commands, aggregates, policies etc.</a:t>
            </a:r>
          </a:p>
          <a:p>
            <a:pPr>
              <a:buSzPct val="50000"/>
              <a:buFont typeface="Wingdings" panose="05000000000000000000" pitchFamily="2" charset="2"/>
              <a:buChar char="v"/>
            </a:pPr>
            <a:r>
              <a:rPr lang="en-US" sz="2000" dirty="0" smtClean="0"/>
              <a:t>After the first pass, start identifying bounded contexts</a:t>
            </a:r>
          </a:p>
        </p:txBody>
      </p:sp>
      <p:pic>
        <p:nvPicPr>
          <p:cNvPr id="9" name="Content Placeholder 8"/>
          <p:cNvPicPr>
            <a:picLocks noGrp="1" noChangeAspect="1"/>
          </p:cNvPicPr>
          <p:nvPr>
            <p:ph sz="half" idx="2"/>
          </p:nvPr>
        </p:nvPicPr>
        <p:blipFill>
          <a:blip r:embed="rId2"/>
          <a:stretch>
            <a:fillRect/>
          </a:stretch>
        </p:blipFill>
        <p:spPr>
          <a:xfrm>
            <a:off x="6176179" y="1271848"/>
            <a:ext cx="5781922" cy="5095701"/>
          </a:xfrm>
          <a:prstGeom prst="rect">
            <a:avLst/>
          </a:prstGeom>
        </p:spPr>
      </p:pic>
    </p:spTree>
    <p:extLst>
      <p:ext uri="{BB962C8B-B14F-4D97-AF65-F5344CB8AC3E}">
        <p14:creationId xmlns:p14="http://schemas.microsoft.com/office/powerpoint/2010/main" val="3997508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679904"/>
          </a:xfrm>
        </p:spPr>
        <p:txBody>
          <a:bodyPr>
            <a:normAutofit/>
          </a:bodyPr>
          <a:lstStyle/>
          <a:p>
            <a:pPr algn="r"/>
            <a:r>
              <a:rPr lang="en-US" sz="2800" dirty="0" smtClean="0"/>
              <a:t>What does DDD give us?</a:t>
            </a:r>
            <a:endParaRPr lang="en-US" sz="2800" dirty="0"/>
          </a:p>
        </p:txBody>
      </p:sp>
      <p:sp>
        <p:nvSpPr>
          <p:cNvPr id="7" name="Rectangle 6"/>
          <p:cNvSpPr/>
          <p:nvPr/>
        </p:nvSpPr>
        <p:spPr>
          <a:xfrm>
            <a:off x="1175657" y="5812969"/>
            <a:ext cx="1884783" cy="4945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Exe/Jar/Zip</a:t>
            </a:r>
            <a:endParaRPr lang="en-US" dirty="0">
              <a:solidFill>
                <a:schemeClr val="tx1"/>
              </a:solidFill>
            </a:endParaRPr>
          </a:p>
        </p:txBody>
      </p:sp>
      <p:sp>
        <p:nvSpPr>
          <p:cNvPr id="10" name="Rectangle 9"/>
          <p:cNvSpPr/>
          <p:nvPr/>
        </p:nvSpPr>
        <p:spPr>
          <a:xfrm>
            <a:off x="1175656" y="5234470"/>
            <a:ext cx="1884783" cy="5131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Objects</a:t>
            </a:r>
            <a:endParaRPr lang="en-US" dirty="0"/>
          </a:p>
        </p:txBody>
      </p:sp>
      <p:sp>
        <p:nvSpPr>
          <p:cNvPr id="12" name="Rectangle 11"/>
          <p:cNvSpPr/>
          <p:nvPr/>
        </p:nvSpPr>
        <p:spPr>
          <a:xfrm>
            <a:off x="1175656" y="4637926"/>
            <a:ext cx="1884783" cy="5131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Classes</a:t>
            </a:r>
            <a:endParaRPr lang="en-US" dirty="0">
              <a:solidFill>
                <a:schemeClr val="tx1"/>
              </a:solidFill>
            </a:endParaRPr>
          </a:p>
        </p:txBody>
      </p:sp>
      <p:sp>
        <p:nvSpPr>
          <p:cNvPr id="13" name="Rectangle 12"/>
          <p:cNvSpPr/>
          <p:nvPr/>
        </p:nvSpPr>
        <p:spPr>
          <a:xfrm>
            <a:off x="1175656" y="4040668"/>
            <a:ext cx="1884783" cy="5131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OOP</a:t>
            </a:r>
            <a:endParaRPr lang="en-US" dirty="0">
              <a:solidFill>
                <a:schemeClr val="tx1"/>
              </a:solidFill>
            </a:endParaRPr>
          </a:p>
        </p:txBody>
      </p:sp>
      <p:sp>
        <p:nvSpPr>
          <p:cNvPr id="15" name="Rectangle 14"/>
          <p:cNvSpPr/>
          <p:nvPr/>
        </p:nvSpPr>
        <p:spPr>
          <a:xfrm>
            <a:off x="1175656" y="3434793"/>
            <a:ext cx="1884783" cy="5131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Design Patterns</a:t>
            </a:r>
            <a:endParaRPr lang="en-US" dirty="0">
              <a:solidFill>
                <a:schemeClr val="tx1"/>
              </a:solidFill>
            </a:endParaRPr>
          </a:p>
        </p:txBody>
      </p:sp>
      <p:sp>
        <p:nvSpPr>
          <p:cNvPr id="16" name="Rectangle 15"/>
          <p:cNvSpPr/>
          <p:nvPr/>
        </p:nvSpPr>
        <p:spPr>
          <a:xfrm>
            <a:off x="1175656" y="2838249"/>
            <a:ext cx="1884783" cy="5131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Modules</a:t>
            </a:r>
            <a:endParaRPr lang="en-US" dirty="0">
              <a:solidFill>
                <a:schemeClr val="tx1"/>
              </a:solidFill>
            </a:endParaRPr>
          </a:p>
        </p:txBody>
      </p:sp>
      <p:sp>
        <p:nvSpPr>
          <p:cNvPr id="17" name="Rectangle 16"/>
          <p:cNvSpPr/>
          <p:nvPr/>
        </p:nvSpPr>
        <p:spPr>
          <a:xfrm>
            <a:off x="1175656" y="2251036"/>
            <a:ext cx="1884783" cy="4945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Layers</a:t>
            </a:r>
            <a:endParaRPr lang="en-US" dirty="0">
              <a:solidFill>
                <a:schemeClr val="tx1"/>
              </a:solidFill>
            </a:endParaRPr>
          </a:p>
        </p:txBody>
      </p:sp>
      <p:sp>
        <p:nvSpPr>
          <p:cNvPr id="18" name="Rectangle 17"/>
          <p:cNvSpPr/>
          <p:nvPr/>
        </p:nvSpPr>
        <p:spPr>
          <a:xfrm>
            <a:off x="1175656" y="1672440"/>
            <a:ext cx="1884783" cy="4945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Project</a:t>
            </a:r>
            <a:endParaRPr lang="en-US" dirty="0">
              <a:solidFill>
                <a:schemeClr val="tx1"/>
              </a:solidFill>
            </a:endParaRPr>
          </a:p>
        </p:txBody>
      </p:sp>
      <p:sp>
        <p:nvSpPr>
          <p:cNvPr id="19" name="Rounded Rectangle 18"/>
          <p:cNvSpPr/>
          <p:nvPr/>
        </p:nvSpPr>
        <p:spPr>
          <a:xfrm>
            <a:off x="838200" y="1212979"/>
            <a:ext cx="2483497" cy="5271798"/>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p:cNvSpPr txBox="1"/>
          <p:nvPr/>
        </p:nvSpPr>
        <p:spPr>
          <a:xfrm>
            <a:off x="1522054" y="1240154"/>
            <a:ext cx="1268964" cy="369332"/>
          </a:xfrm>
          <a:prstGeom prst="rect">
            <a:avLst/>
          </a:prstGeom>
          <a:noFill/>
        </p:spPr>
        <p:txBody>
          <a:bodyPr wrap="square" rtlCol="0">
            <a:spAutoFit/>
          </a:bodyPr>
          <a:lstStyle/>
          <a:p>
            <a:pPr algn="ctr"/>
            <a:r>
              <a:rPr lang="en-US" b="1" dirty="0" smtClean="0"/>
              <a:t>Service</a:t>
            </a:r>
            <a:endParaRPr lang="en-US" b="1" dirty="0"/>
          </a:p>
        </p:txBody>
      </p:sp>
      <p:sp>
        <p:nvSpPr>
          <p:cNvPr id="22" name="Rectangle 21">
            <a:extLst>
              <a:ext uri="{FF2B5EF4-FFF2-40B4-BE49-F238E27FC236}">
                <a16:creationId xmlns:a16="http://schemas.microsoft.com/office/drawing/2014/main" id="{42A4D612-7C3F-8F4E-94B5-898A750C77BA}"/>
              </a:ext>
            </a:extLst>
          </p:cNvPr>
          <p:cNvSpPr/>
          <p:nvPr/>
        </p:nvSpPr>
        <p:spPr>
          <a:xfrm>
            <a:off x="5049714" y="3462170"/>
            <a:ext cx="1570582" cy="401616"/>
          </a:xfrm>
          <a:prstGeom prst="rect">
            <a:avLst/>
          </a:prstGeom>
          <a:noFill/>
          <a:ln w="1905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w Cen MT" panose="020B0602020104020603"/>
                <a:ea typeface="+mn-ea"/>
                <a:cs typeface="+mn-cs"/>
              </a:rPr>
              <a:t>Service</a:t>
            </a:r>
          </a:p>
        </p:txBody>
      </p:sp>
      <p:sp>
        <p:nvSpPr>
          <p:cNvPr id="23" name="Rectangle 22">
            <a:extLst>
              <a:ext uri="{FF2B5EF4-FFF2-40B4-BE49-F238E27FC236}">
                <a16:creationId xmlns:a16="http://schemas.microsoft.com/office/drawing/2014/main" id="{4D5ABE3A-4E24-3046-96A3-D42F52E7AE78}"/>
              </a:ext>
            </a:extLst>
          </p:cNvPr>
          <p:cNvSpPr/>
          <p:nvPr/>
        </p:nvSpPr>
        <p:spPr>
          <a:xfrm>
            <a:off x="7360298" y="3464819"/>
            <a:ext cx="1570582" cy="401616"/>
          </a:xfrm>
          <a:prstGeom prst="rect">
            <a:avLst/>
          </a:prstGeom>
          <a:noFill/>
          <a:ln w="1905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w Cen MT" panose="020B0602020104020603"/>
                <a:ea typeface="+mn-ea"/>
                <a:cs typeface="+mn-cs"/>
              </a:rPr>
              <a:t>Service</a:t>
            </a:r>
          </a:p>
        </p:txBody>
      </p:sp>
      <p:sp>
        <p:nvSpPr>
          <p:cNvPr id="24" name="Rectangle 23">
            <a:extLst>
              <a:ext uri="{FF2B5EF4-FFF2-40B4-BE49-F238E27FC236}">
                <a16:creationId xmlns:a16="http://schemas.microsoft.com/office/drawing/2014/main" id="{571B07A9-EFBB-E941-8067-5784EB697291}"/>
              </a:ext>
            </a:extLst>
          </p:cNvPr>
          <p:cNvSpPr/>
          <p:nvPr/>
        </p:nvSpPr>
        <p:spPr>
          <a:xfrm>
            <a:off x="9604312" y="3473252"/>
            <a:ext cx="1570582" cy="401616"/>
          </a:xfrm>
          <a:prstGeom prst="rect">
            <a:avLst/>
          </a:prstGeom>
          <a:noFill/>
          <a:ln w="1905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w Cen MT" panose="020B0602020104020603"/>
                <a:ea typeface="+mn-ea"/>
                <a:cs typeface="+mn-cs"/>
              </a:rPr>
              <a:t>Service</a:t>
            </a:r>
          </a:p>
        </p:txBody>
      </p:sp>
      <p:sp>
        <p:nvSpPr>
          <p:cNvPr id="25" name="Rectangle 24"/>
          <p:cNvSpPr/>
          <p:nvPr/>
        </p:nvSpPr>
        <p:spPr>
          <a:xfrm>
            <a:off x="4826576" y="3042292"/>
            <a:ext cx="1996751" cy="9983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Sub-Domain</a:t>
            </a:r>
            <a:endParaRPr lang="en-US" dirty="0">
              <a:solidFill>
                <a:schemeClr val="tx1"/>
              </a:solidFill>
            </a:endParaRPr>
          </a:p>
        </p:txBody>
      </p:sp>
      <p:sp>
        <p:nvSpPr>
          <p:cNvPr id="26" name="Rectangle 25"/>
          <p:cNvSpPr/>
          <p:nvPr/>
        </p:nvSpPr>
        <p:spPr>
          <a:xfrm>
            <a:off x="7147213" y="3042292"/>
            <a:ext cx="1996751" cy="9983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Sub-Domain</a:t>
            </a:r>
            <a:endParaRPr lang="en-US" dirty="0">
              <a:solidFill>
                <a:schemeClr val="tx1"/>
              </a:solidFill>
            </a:endParaRPr>
          </a:p>
        </p:txBody>
      </p:sp>
      <p:sp>
        <p:nvSpPr>
          <p:cNvPr id="27" name="Rectangle 26"/>
          <p:cNvSpPr/>
          <p:nvPr/>
        </p:nvSpPr>
        <p:spPr>
          <a:xfrm>
            <a:off x="9357049" y="3042292"/>
            <a:ext cx="1996751" cy="9983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Sub-Domain</a:t>
            </a:r>
            <a:endParaRPr lang="en-US" dirty="0">
              <a:solidFill>
                <a:schemeClr val="tx1"/>
              </a:solidFill>
            </a:endParaRPr>
          </a:p>
        </p:txBody>
      </p:sp>
      <p:sp>
        <p:nvSpPr>
          <p:cNvPr id="28" name="Rounded Rectangle 27"/>
          <p:cNvSpPr/>
          <p:nvPr/>
        </p:nvSpPr>
        <p:spPr>
          <a:xfrm>
            <a:off x="4320073" y="2351314"/>
            <a:ext cx="7492482" cy="207139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chemeClr val="tx1"/>
                </a:solidFill>
              </a:rPr>
              <a:t>Domain</a:t>
            </a:r>
            <a:endParaRPr lang="en-US" sz="2400" dirty="0">
              <a:solidFill>
                <a:schemeClr val="tx1"/>
              </a:solidFill>
            </a:endParaRPr>
          </a:p>
        </p:txBody>
      </p:sp>
      <p:sp>
        <p:nvSpPr>
          <p:cNvPr id="29" name="TextBox 28"/>
          <p:cNvSpPr txBox="1"/>
          <p:nvPr/>
        </p:nvSpPr>
        <p:spPr>
          <a:xfrm>
            <a:off x="6209486" y="1865978"/>
            <a:ext cx="3872204" cy="461665"/>
          </a:xfrm>
          <a:prstGeom prst="rect">
            <a:avLst/>
          </a:prstGeom>
          <a:noFill/>
        </p:spPr>
        <p:txBody>
          <a:bodyPr wrap="square" rtlCol="0">
            <a:spAutoFit/>
          </a:bodyPr>
          <a:lstStyle/>
          <a:p>
            <a:pPr algn="ctr"/>
            <a:r>
              <a:rPr lang="en-US" sz="2400" dirty="0" smtClean="0">
                <a:solidFill>
                  <a:schemeClr val="accent1">
                    <a:lumMod val="75000"/>
                  </a:schemeClr>
                </a:solidFill>
              </a:rPr>
              <a:t>Strategic Design Tools</a:t>
            </a:r>
            <a:endParaRPr lang="en-US" sz="2400" dirty="0">
              <a:solidFill>
                <a:schemeClr val="accent1">
                  <a:lumMod val="75000"/>
                </a:schemeClr>
              </a:solidFill>
            </a:endParaRPr>
          </a:p>
        </p:txBody>
      </p:sp>
      <p:sp>
        <p:nvSpPr>
          <p:cNvPr id="30" name="TextBox 29"/>
          <p:cNvSpPr txBox="1"/>
          <p:nvPr/>
        </p:nvSpPr>
        <p:spPr>
          <a:xfrm>
            <a:off x="706791" y="763006"/>
            <a:ext cx="2822511" cy="461665"/>
          </a:xfrm>
          <a:prstGeom prst="rect">
            <a:avLst/>
          </a:prstGeom>
          <a:noFill/>
        </p:spPr>
        <p:txBody>
          <a:bodyPr wrap="square" rtlCol="0">
            <a:spAutoFit/>
          </a:bodyPr>
          <a:lstStyle/>
          <a:p>
            <a:pPr algn="ctr"/>
            <a:r>
              <a:rPr lang="en-US" sz="2400" dirty="0" smtClean="0">
                <a:solidFill>
                  <a:schemeClr val="accent1">
                    <a:lumMod val="75000"/>
                  </a:schemeClr>
                </a:solidFill>
              </a:rPr>
              <a:t>Tactical Design Tools</a:t>
            </a:r>
            <a:endParaRPr lang="en-US" sz="2400" dirty="0">
              <a:solidFill>
                <a:schemeClr val="accent1">
                  <a:lumMod val="75000"/>
                </a:schemeClr>
              </a:solidFill>
            </a:endParaRPr>
          </a:p>
        </p:txBody>
      </p:sp>
    </p:spTree>
    <p:extLst>
      <p:ext uri="{BB962C8B-B14F-4D97-AF65-F5344CB8AC3E}">
        <p14:creationId xmlns:p14="http://schemas.microsoft.com/office/powerpoint/2010/main" val="2516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838200" y="365126"/>
            <a:ext cx="10515600" cy="1081290"/>
          </a:xfrm>
        </p:spPr>
        <p:txBody>
          <a:bodyPr>
            <a:normAutofit/>
          </a:bodyPr>
          <a:lstStyle/>
          <a:p>
            <a:r>
              <a:rPr lang="en-US" sz="4000" dirty="0" smtClean="0"/>
              <a:t>Real life examples</a:t>
            </a:r>
            <a:endParaRPr lang="en-US" sz="4000" dirty="0"/>
          </a:p>
        </p:txBody>
      </p:sp>
      <p:pic>
        <p:nvPicPr>
          <p:cNvPr id="17" name="Content Placeholder 16"/>
          <p:cNvPicPr>
            <a:picLocks noGrp="1" noChangeAspect="1"/>
          </p:cNvPicPr>
          <p:nvPr>
            <p:ph idx="1"/>
          </p:nvPr>
        </p:nvPicPr>
        <p:blipFill>
          <a:blip r:embed="rId2"/>
          <a:stretch>
            <a:fillRect/>
          </a:stretch>
        </p:blipFill>
        <p:spPr>
          <a:xfrm>
            <a:off x="90351" y="1568029"/>
            <a:ext cx="12011298" cy="4973428"/>
          </a:xfrm>
          <a:prstGeom prst="rect">
            <a:avLst/>
          </a:prstGeom>
        </p:spPr>
      </p:pic>
    </p:spTree>
    <p:extLst>
      <p:ext uri="{BB962C8B-B14F-4D97-AF65-F5344CB8AC3E}">
        <p14:creationId xmlns:p14="http://schemas.microsoft.com/office/powerpoint/2010/main" val="2946520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Implementing DDD</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81859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Trade Fair Analogy</a:t>
            </a:r>
            <a:endParaRPr lang="en-US" dirty="0"/>
          </a:p>
        </p:txBody>
      </p:sp>
      <p:sp>
        <p:nvSpPr>
          <p:cNvPr id="4" name="Content Placeholder 3"/>
          <p:cNvSpPr>
            <a:spLocks noGrp="1"/>
          </p:cNvSpPr>
          <p:nvPr>
            <p:ph sz="half" idx="1"/>
          </p:nvPr>
        </p:nvSpPr>
        <p:spPr/>
        <p:txBody>
          <a:bodyPr>
            <a:normAutofit/>
          </a:bodyPr>
          <a:lstStyle/>
          <a:p>
            <a:pPr marL="0" indent="0">
              <a:buSzPct val="50000"/>
              <a:buNone/>
            </a:pPr>
            <a:r>
              <a:rPr lang="en-US" sz="2000" dirty="0" smtClean="0"/>
              <a:t>Suppose we only check entry ticket at main gates and do profession checking in every room:</a:t>
            </a:r>
          </a:p>
          <a:p>
            <a:pPr lvl="1">
              <a:buSzPct val="50000"/>
              <a:buFont typeface="Wingdings" panose="05000000000000000000" pitchFamily="2" charset="2"/>
              <a:buChar char="v"/>
            </a:pPr>
            <a:r>
              <a:rPr lang="en-US" sz="1600" dirty="0" smtClean="0"/>
              <a:t>Inefficient</a:t>
            </a:r>
          </a:p>
          <a:p>
            <a:pPr lvl="1">
              <a:buSzPct val="50000"/>
              <a:buFont typeface="Wingdings" panose="05000000000000000000" pitchFamily="2" charset="2"/>
              <a:buChar char="v"/>
            </a:pPr>
            <a:r>
              <a:rPr lang="en-US" sz="1600" dirty="0" smtClean="0"/>
              <a:t>Insecure</a:t>
            </a:r>
          </a:p>
          <a:p>
            <a:pPr lvl="1">
              <a:buSzPct val="50000"/>
              <a:buFont typeface="Wingdings" panose="05000000000000000000" pitchFamily="2" charset="2"/>
              <a:buChar char="v"/>
            </a:pPr>
            <a:r>
              <a:rPr lang="en-US" sz="1600" dirty="0" smtClean="0"/>
              <a:t>Complex</a:t>
            </a:r>
          </a:p>
          <a:p>
            <a:pPr lvl="1">
              <a:buSzPct val="50000"/>
              <a:buFont typeface="Wingdings" panose="05000000000000000000" pitchFamily="2" charset="2"/>
              <a:buChar char="v"/>
            </a:pPr>
            <a:r>
              <a:rPr lang="en-US" sz="1600" dirty="0" smtClean="0"/>
              <a:t>Hard to maintain</a:t>
            </a:r>
          </a:p>
          <a:p>
            <a:pPr>
              <a:buSzPct val="50000"/>
              <a:buFont typeface="Wingdings" panose="05000000000000000000" pitchFamily="2" charset="2"/>
              <a:buChar char="v"/>
            </a:pPr>
            <a:endParaRPr lang="en-US" sz="2000" dirty="0"/>
          </a:p>
          <a:p>
            <a:pPr marL="0" indent="0">
              <a:buSzPct val="50000"/>
              <a:buNone/>
            </a:pPr>
            <a:endParaRPr lang="en-US" sz="2000" dirty="0" smtClean="0"/>
          </a:p>
          <a:p>
            <a:pPr marL="0" indent="0">
              <a:buSzPct val="50000"/>
              <a:buNone/>
            </a:pPr>
            <a:r>
              <a:rPr lang="en-US" sz="2000" dirty="0" smtClean="0"/>
              <a:t>Solution:</a:t>
            </a:r>
          </a:p>
          <a:p>
            <a:pPr>
              <a:buSzPct val="50000"/>
              <a:buFont typeface="Wingdings" panose="05000000000000000000" pitchFamily="2" charset="2"/>
              <a:buChar char="v"/>
            </a:pPr>
            <a:r>
              <a:rPr lang="en-US" sz="2000" dirty="0" smtClean="0"/>
              <a:t>Instead do profession checking at the gate and wrap colored bands to each person’s wrist</a:t>
            </a:r>
            <a:endParaRPr lang="en-US" sz="2000" dirty="0"/>
          </a:p>
        </p:txBody>
      </p:sp>
      <p:pic>
        <p:nvPicPr>
          <p:cNvPr id="6" name="Content Placeholder 5"/>
          <p:cNvPicPr>
            <a:picLocks noGrp="1" noChangeAspect="1"/>
          </p:cNvPicPr>
          <p:nvPr>
            <p:ph sz="half" idx="2"/>
          </p:nvPr>
        </p:nvPicPr>
        <p:blipFill>
          <a:blip r:embed="rId2"/>
          <a:stretch>
            <a:fillRect/>
          </a:stretch>
        </p:blipFill>
        <p:spPr>
          <a:xfrm>
            <a:off x="6172200" y="1854716"/>
            <a:ext cx="5181600" cy="4293155"/>
          </a:xfrm>
          <a:prstGeom prst="rect">
            <a:avLst/>
          </a:prstGeom>
        </p:spPr>
      </p:pic>
    </p:spTree>
    <p:extLst>
      <p:ext uri="{BB962C8B-B14F-4D97-AF65-F5344CB8AC3E}">
        <p14:creationId xmlns:p14="http://schemas.microsoft.com/office/powerpoint/2010/main" val="1618153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Value Objects aka Domain Primitives</a:t>
            </a:r>
            <a:endParaRPr lang="en-US" dirty="0"/>
          </a:p>
        </p:txBody>
      </p:sp>
      <p:pic>
        <p:nvPicPr>
          <p:cNvPr id="6" name="Picture 5"/>
          <p:cNvPicPr>
            <a:picLocks noChangeAspect="1"/>
          </p:cNvPicPr>
          <p:nvPr/>
        </p:nvPicPr>
        <p:blipFill>
          <a:blip r:embed="rId2"/>
          <a:stretch>
            <a:fillRect/>
          </a:stretch>
        </p:blipFill>
        <p:spPr>
          <a:xfrm>
            <a:off x="838200" y="1690688"/>
            <a:ext cx="3266491" cy="4723487"/>
          </a:xfrm>
          <a:prstGeom prst="rect">
            <a:avLst/>
          </a:prstGeom>
        </p:spPr>
      </p:pic>
      <p:pic>
        <p:nvPicPr>
          <p:cNvPr id="7" name="Picture 6"/>
          <p:cNvPicPr>
            <a:picLocks noChangeAspect="1"/>
          </p:cNvPicPr>
          <p:nvPr/>
        </p:nvPicPr>
        <p:blipFill>
          <a:blip r:embed="rId3"/>
          <a:stretch>
            <a:fillRect/>
          </a:stretch>
        </p:blipFill>
        <p:spPr>
          <a:xfrm>
            <a:off x="7319375" y="1690688"/>
            <a:ext cx="2438400" cy="1362075"/>
          </a:xfrm>
          <a:prstGeom prst="rect">
            <a:avLst/>
          </a:prstGeom>
        </p:spPr>
      </p:pic>
      <p:pic>
        <p:nvPicPr>
          <p:cNvPr id="8" name="Picture 7"/>
          <p:cNvPicPr>
            <a:picLocks noChangeAspect="1"/>
          </p:cNvPicPr>
          <p:nvPr/>
        </p:nvPicPr>
        <p:blipFill>
          <a:blip r:embed="rId4"/>
          <a:stretch>
            <a:fillRect/>
          </a:stretch>
        </p:blipFill>
        <p:spPr>
          <a:xfrm flipV="1">
            <a:off x="4104691" y="2210593"/>
            <a:ext cx="3214684" cy="322261"/>
          </a:xfrm>
          <a:prstGeom prst="rect">
            <a:avLst/>
          </a:prstGeom>
        </p:spPr>
      </p:pic>
      <p:pic>
        <p:nvPicPr>
          <p:cNvPr id="10" name="Picture 9"/>
          <p:cNvPicPr>
            <a:picLocks noChangeAspect="1"/>
          </p:cNvPicPr>
          <p:nvPr/>
        </p:nvPicPr>
        <p:blipFill>
          <a:blip r:embed="rId5"/>
          <a:stretch>
            <a:fillRect/>
          </a:stretch>
        </p:blipFill>
        <p:spPr>
          <a:xfrm>
            <a:off x="7319375" y="4258849"/>
            <a:ext cx="3841071" cy="2155326"/>
          </a:xfrm>
          <a:prstGeom prst="rect">
            <a:avLst/>
          </a:prstGeom>
        </p:spPr>
      </p:pic>
      <p:pic>
        <p:nvPicPr>
          <p:cNvPr id="11" name="Picture 10"/>
          <p:cNvPicPr>
            <a:picLocks noChangeAspect="1"/>
          </p:cNvPicPr>
          <p:nvPr/>
        </p:nvPicPr>
        <p:blipFill>
          <a:blip r:embed="rId6"/>
          <a:stretch>
            <a:fillRect/>
          </a:stretch>
        </p:blipFill>
        <p:spPr>
          <a:xfrm>
            <a:off x="7319375" y="5222212"/>
            <a:ext cx="400050" cy="228600"/>
          </a:xfrm>
          <a:prstGeom prst="rect">
            <a:avLst/>
          </a:prstGeom>
        </p:spPr>
      </p:pic>
      <p:pic>
        <p:nvPicPr>
          <p:cNvPr id="12" name="Picture 11"/>
          <p:cNvPicPr>
            <a:picLocks noChangeAspect="1"/>
          </p:cNvPicPr>
          <p:nvPr/>
        </p:nvPicPr>
        <p:blipFill>
          <a:blip r:embed="rId4"/>
          <a:stretch>
            <a:fillRect/>
          </a:stretch>
        </p:blipFill>
        <p:spPr>
          <a:xfrm flipV="1">
            <a:off x="4104691" y="5175381"/>
            <a:ext cx="3214684" cy="322261"/>
          </a:xfrm>
          <a:prstGeom prst="rect">
            <a:avLst/>
          </a:prstGeom>
        </p:spPr>
      </p:pic>
    </p:spTree>
    <p:extLst>
      <p:ext uri="{BB962C8B-B14F-4D97-AF65-F5344CB8AC3E}">
        <p14:creationId xmlns:p14="http://schemas.microsoft.com/office/powerpoint/2010/main" val="3318262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Implementing DDD in code</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865756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89544" y="80764"/>
            <a:ext cx="7141680" cy="6725691"/>
          </a:xfrm>
          <a:prstGeom prst="rect">
            <a:avLst/>
          </a:prstGeom>
          <a:ln>
            <a:solidFill>
              <a:schemeClr val="bg1"/>
            </a:solidFill>
          </a:ln>
        </p:spPr>
      </p:pic>
      <p:sp>
        <p:nvSpPr>
          <p:cNvPr id="7" name="Oval 6"/>
          <p:cNvSpPr/>
          <p:nvPr/>
        </p:nvSpPr>
        <p:spPr>
          <a:xfrm>
            <a:off x="2704409" y="1335437"/>
            <a:ext cx="401385" cy="302480"/>
          </a:xfrm>
          <a:prstGeom prst="ellipse">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3459691" y="1486677"/>
            <a:ext cx="401385" cy="302480"/>
          </a:xfrm>
          <a:prstGeom prst="ellipse">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3004459" y="1637917"/>
            <a:ext cx="401385" cy="302480"/>
          </a:xfrm>
          <a:prstGeom prst="ellipse">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4400112" y="2224586"/>
            <a:ext cx="401385" cy="302480"/>
          </a:xfrm>
          <a:prstGeom prst="ellipse">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5569549" y="2763811"/>
            <a:ext cx="401385" cy="302480"/>
          </a:xfrm>
          <a:prstGeom prst="ellipse">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p:cNvSpPr/>
          <p:nvPr/>
        </p:nvSpPr>
        <p:spPr>
          <a:xfrm>
            <a:off x="5059476" y="2950818"/>
            <a:ext cx="401385" cy="302480"/>
          </a:xfrm>
          <a:prstGeom prst="ellipse">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2960258" y="3617226"/>
            <a:ext cx="401385" cy="302480"/>
          </a:xfrm>
          <a:prstGeom prst="ellipse">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4400112" y="4192849"/>
            <a:ext cx="401385" cy="302480"/>
          </a:xfrm>
          <a:prstGeom prst="ellipse">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5059476" y="4878636"/>
            <a:ext cx="401385" cy="302480"/>
          </a:xfrm>
          <a:prstGeom prst="ellipse">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Straight Connector 20"/>
          <p:cNvCxnSpPr/>
          <p:nvPr/>
        </p:nvCxnSpPr>
        <p:spPr>
          <a:xfrm>
            <a:off x="7381702" y="80764"/>
            <a:ext cx="49876" cy="672569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82056" y="365759"/>
            <a:ext cx="3333404" cy="369332"/>
          </a:xfrm>
          <a:prstGeom prst="rect">
            <a:avLst/>
          </a:prstGeom>
          <a:noFill/>
        </p:spPr>
        <p:txBody>
          <a:bodyPr wrap="square" rtlCol="0">
            <a:spAutoFit/>
          </a:bodyPr>
          <a:lstStyle/>
          <a:p>
            <a:r>
              <a:rPr lang="en-US" dirty="0" smtClean="0">
                <a:solidFill>
                  <a:srgbClr val="C00000"/>
                </a:solidFill>
              </a:rPr>
              <a:t>Magic Numbers</a:t>
            </a:r>
            <a:endParaRPr lang="en-US" dirty="0">
              <a:solidFill>
                <a:srgbClr val="C00000"/>
              </a:solidFill>
            </a:endParaRPr>
          </a:p>
        </p:txBody>
      </p:sp>
      <p:sp>
        <p:nvSpPr>
          <p:cNvPr id="23" name="Rectangle 22"/>
          <p:cNvSpPr/>
          <p:nvPr/>
        </p:nvSpPr>
        <p:spPr>
          <a:xfrm>
            <a:off x="1579418" y="1940398"/>
            <a:ext cx="4645515" cy="1563890"/>
          </a:xfrm>
          <a:prstGeom prst="rect">
            <a:avLst/>
          </a:prstGeom>
          <a:noFill/>
          <a:ln w="22225">
            <a:solidFill>
              <a:schemeClr val="accent4">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579418" y="3889705"/>
            <a:ext cx="4645515" cy="1676829"/>
          </a:xfrm>
          <a:prstGeom prst="rect">
            <a:avLst/>
          </a:prstGeom>
          <a:noFill/>
          <a:ln w="22225">
            <a:solidFill>
              <a:schemeClr val="accent4">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582056" y="966105"/>
            <a:ext cx="3333404" cy="369332"/>
          </a:xfrm>
          <a:prstGeom prst="rect">
            <a:avLst/>
          </a:prstGeom>
          <a:noFill/>
        </p:spPr>
        <p:txBody>
          <a:bodyPr wrap="square" rtlCol="0">
            <a:spAutoFit/>
          </a:bodyPr>
          <a:lstStyle/>
          <a:p>
            <a:r>
              <a:rPr lang="en-US" dirty="0" smtClean="0">
                <a:solidFill>
                  <a:schemeClr val="accent4">
                    <a:lumMod val="75000"/>
                  </a:schemeClr>
                </a:solidFill>
              </a:rPr>
              <a:t>Duplicate Code</a:t>
            </a:r>
            <a:endParaRPr lang="en-US" dirty="0">
              <a:solidFill>
                <a:schemeClr val="accent4">
                  <a:lumMod val="75000"/>
                </a:schemeClr>
              </a:solidFill>
            </a:endParaRPr>
          </a:p>
        </p:txBody>
      </p:sp>
      <p:sp>
        <p:nvSpPr>
          <p:cNvPr id="26" name="Oval 25"/>
          <p:cNvSpPr/>
          <p:nvPr/>
        </p:nvSpPr>
        <p:spPr>
          <a:xfrm>
            <a:off x="1108964" y="966105"/>
            <a:ext cx="850465" cy="302858"/>
          </a:xfrm>
          <a:prstGeom prst="ellipse">
            <a:avLst/>
          </a:prstGeom>
          <a:noFill/>
          <a:ln w="3810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2203938" y="1542579"/>
            <a:ext cx="850465" cy="302858"/>
          </a:xfrm>
          <a:prstGeom prst="ellipse">
            <a:avLst/>
          </a:prstGeom>
          <a:noFill/>
          <a:ln w="3810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3240462" y="2111700"/>
            <a:ext cx="850465" cy="434035"/>
          </a:xfrm>
          <a:prstGeom prst="ellipse">
            <a:avLst/>
          </a:prstGeom>
          <a:noFill/>
          <a:ln w="3810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Oval 29"/>
          <p:cNvSpPr/>
          <p:nvPr/>
        </p:nvSpPr>
        <p:spPr>
          <a:xfrm>
            <a:off x="3231419" y="2658673"/>
            <a:ext cx="850465" cy="366528"/>
          </a:xfrm>
          <a:prstGeom prst="ellipse">
            <a:avLst/>
          </a:prstGeom>
          <a:noFill/>
          <a:ln w="3810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p:cNvSpPr/>
          <p:nvPr/>
        </p:nvSpPr>
        <p:spPr>
          <a:xfrm>
            <a:off x="3902175" y="2968733"/>
            <a:ext cx="850465" cy="302858"/>
          </a:xfrm>
          <a:prstGeom prst="ellipse">
            <a:avLst/>
          </a:prstGeom>
          <a:noFill/>
          <a:ln w="3810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3240462" y="4076628"/>
            <a:ext cx="850465" cy="413160"/>
          </a:xfrm>
          <a:prstGeom prst="ellipse">
            <a:avLst/>
          </a:prstGeom>
          <a:noFill/>
          <a:ln w="3810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3240461" y="4618589"/>
            <a:ext cx="850465" cy="399730"/>
          </a:xfrm>
          <a:prstGeom prst="ellipse">
            <a:avLst/>
          </a:prstGeom>
          <a:noFill/>
          <a:ln w="3810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3951032" y="4941132"/>
            <a:ext cx="850465" cy="302858"/>
          </a:xfrm>
          <a:prstGeom prst="ellipse">
            <a:avLst/>
          </a:prstGeom>
          <a:noFill/>
          <a:ln w="3810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TextBox 34"/>
          <p:cNvSpPr txBox="1"/>
          <p:nvPr/>
        </p:nvSpPr>
        <p:spPr>
          <a:xfrm>
            <a:off x="7582056" y="1453251"/>
            <a:ext cx="3333404" cy="369332"/>
          </a:xfrm>
          <a:prstGeom prst="rect">
            <a:avLst/>
          </a:prstGeom>
          <a:noFill/>
        </p:spPr>
        <p:txBody>
          <a:bodyPr wrap="square" rtlCol="0">
            <a:spAutoFit/>
          </a:bodyPr>
          <a:lstStyle/>
          <a:p>
            <a:r>
              <a:rPr lang="en-US" dirty="0" smtClean="0">
                <a:solidFill>
                  <a:schemeClr val="accent4">
                    <a:lumMod val="50000"/>
                  </a:schemeClr>
                </a:solidFill>
              </a:rPr>
              <a:t>Primitive Obsession</a:t>
            </a:r>
            <a:endParaRPr lang="en-US" dirty="0">
              <a:solidFill>
                <a:schemeClr val="accent4">
                  <a:lumMod val="50000"/>
                </a:schemeClr>
              </a:solidFill>
            </a:endParaRPr>
          </a:p>
        </p:txBody>
      </p:sp>
      <p:sp>
        <p:nvSpPr>
          <p:cNvPr id="37" name="Oval 36"/>
          <p:cNvSpPr/>
          <p:nvPr/>
        </p:nvSpPr>
        <p:spPr>
          <a:xfrm>
            <a:off x="5039458" y="583851"/>
            <a:ext cx="997448" cy="302480"/>
          </a:xfrm>
          <a:prstGeom prst="ellipse">
            <a:avLst/>
          </a:prstGeom>
          <a:noFill/>
          <a:ln w="381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p:cNvSpPr txBox="1"/>
          <p:nvPr/>
        </p:nvSpPr>
        <p:spPr>
          <a:xfrm>
            <a:off x="7582056" y="1908902"/>
            <a:ext cx="3333404" cy="369332"/>
          </a:xfrm>
          <a:prstGeom prst="rect">
            <a:avLst/>
          </a:prstGeom>
          <a:noFill/>
        </p:spPr>
        <p:txBody>
          <a:bodyPr wrap="square" rtlCol="0">
            <a:spAutoFit/>
          </a:bodyPr>
          <a:lstStyle/>
          <a:p>
            <a:r>
              <a:rPr lang="en-US" dirty="0" smtClean="0">
                <a:solidFill>
                  <a:schemeClr val="accent1">
                    <a:lumMod val="75000"/>
                  </a:schemeClr>
                </a:solidFill>
              </a:rPr>
              <a:t>Mixed Concerns</a:t>
            </a:r>
            <a:endParaRPr lang="en-US" dirty="0">
              <a:solidFill>
                <a:schemeClr val="accent1">
                  <a:lumMod val="75000"/>
                </a:schemeClr>
              </a:solidFill>
            </a:endParaRPr>
          </a:p>
        </p:txBody>
      </p:sp>
    </p:spTree>
    <p:extLst>
      <p:ext uri="{BB962C8B-B14F-4D97-AF65-F5344CB8AC3E}">
        <p14:creationId xmlns:p14="http://schemas.microsoft.com/office/powerpoint/2010/main" val="3668928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sz="half" idx="1"/>
          </p:nvPr>
        </p:nvPicPr>
        <p:blipFill>
          <a:blip r:embed="rId2"/>
          <a:stretch>
            <a:fillRect/>
          </a:stretch>
        </p:blipFill>
        <p:spPr>
          <a:xfrm>
            <a:off x="89544" y="80764"/>
            <a:ext cx="7141680" cy="6725691"/>
          </a:xfrm>
          <a:prstGeom prst="rect">
            <a:avLst/>
          </a:prstGeom>
          <a:ln>
            <a:solidFill>
              <a:schemeClr val="bg1"/>
            </a:solidFill>
          </a:ln>
        </p:spPr>
      </p:pic>
      <p:cxnSp>
        <p:nvCxnSpPr>
          <p:cNvPr id="15" name="Straight Connector 14"/>
          <p:cNvCxnSpPr/>
          <p:nvPr/>
        </p:nvCxnSpPr>
        <p:spPr>
          <a:xfrm>
            <a:off x="7381702" y="80764"/>
            <a:ext cx="49876" cy="672569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82056" y="365759"/>
            <a:ext cx="3333404" cy="369332"/>
          </a:xfrm>
          <a:prstGeom prst="rect">
            <a:avLst/>
          </a:prstGeom>
          <a:noFill/>
        </p:spPr>
        <p:txBody>
          <a:bodyPr wrap="square" rtlCol="0">
            <a:spAutoFit/>
          </a:bodyPr>
          <a:lstStyle/>
          <a:p>
            <a:r>
              <a:rPr lang="en-US" dirty="0" smtClean="0">
                <a:solidFill>
                  <a:schemeClr val="accent1">
                    <a:lumMod val="75000"/>
                  </a:schemeClr>
                </a:solidFill>
              </a:rPr>
              <a:t>Implicit Concerns</a:t>
            </a:r>
            <a:endParaRPr lang="en-US" dirty="0">
              <a:solidFill>
                <a:schemeClr val="accent1">
                  <a:lumMod val="75000"/>
                </a:schemeClr>
              </a:solidFill>
            </a:endParaRPr>
          </a:p>
        </p:txBody>
      </p:sp>
      <p:sp>
        <p:nvSpPr>
          <p:cNvPr id="31" name="TextBox 30"/>
          <p:cNvSpPr txBox="1"/>
          <p:nvPr/>
        </p:nvSpPr>
        <p:spPr>
          <a:xfrm>
            <a:off x="7582056" y="735091"/>
            <a:ext cx="3931920" cy="338554"/>
          </a:xfrm>
          <a:prstGeom prst="rect">
            <a:avLst/>
          </a:prstGeom>
          <a:noFill/>
        </p:spPr>
        <p:txBody>
          <a:bodyPr wrap="square" rtlCol="0">
            <a:spAutoFit/>
          </a:bodyPr>
          <a:lstStyle/>
          <a:p>
            <a:r>
              <a:rPr lang="en-US" sz="1600" dirty="0" smtClean="0"/>
              <a:t>Free shipping if greater than 100. 100 what?</a:t>
            </a:r>
            <a:endParaRPr lang="en-US" sz="1600" dirty="0"/>
          </a:p>
        </p:txBody>
      </p:sp>
      <p:cxnSp>
        <p:nvCxnSpPr>
          <p:cNvPr id="33" name="Straight Arrow Connector 32"/>
          <p:cNvCxnSpPr>
            <a:stCxn id="31" idx="1"/>
          </p:cNvCxnSpPr>
          <p:nvPr/>
        </p:nvCxnSpPr>
        <p:spPr>
          <a:xfrm flipH="1">
            <a:off x="3051110" y="904368"/>
            <a:ext cx="4530946" cy="5605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TextBox 33"/>
          <p:cNvSpPr txBox="1"/>
          <p:nvPr/>
        </p:nvSpPr>
        <p:spPr>
          <a:xfrm>
            <a:off x="7582056" y="1126352"/>
            <a:ext cx="3931920" cy="338554"/>
          </a:xfrm>
          <a:prstGeom prst="rect">
            <a:avLst/>
          </a:prstGeom>
          <a:noFill/>
        </p:spPr>
        <p:txBody>
          <a:bodyPr wrap="square" rtlCol="0">
            <a:spAutoFit/>
          </a:bodyPr>
          <a:lstStyle/>
          <a:p>
            <a:r>
              <a:rPr lang="en-US" sz="1600" dirty="0" smtClean="0"/>
              <a:t>Free shipping cost?</a:t>
            </a:r>
            <a:endParaRPr lang="en-US" sz="1600" dirty="0"/>
          </a:p>
        </p:txBody>
      </p:sp>
      <p:cxnSp>
        <p:nvCxnSpPr>
          <p:cNvPr id="36" name="Straight Arrow Connector 35"/>
          <p:cNvCxnSpPr>
            <a:stCxn id="34" idx="1"/>
          </p:cNvCxnSpPr>
          <p:nvPr/>
        </p:nvCxnSpPr>
        <p:spPr>
          <a:xfrm flipH="1">
            <a:off x="3918857" y="1295629"/>
            <a:ext cx="3663199" cy="3385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7" name="TextBox 36"/>
          <p:cNvSpPr txBox="1"/>
          <p:nvPr/>
        </p:nvSpPr>
        <p:spPr>
          <a:xfrm>
            <a:off x="7582056" y="1464906"/>
            <a:ext cx="3931920" cy="338554"/>
          </a:xfrm>
          <a:prstGeom prst="rect">
            <a:avLst/>
          </a:prstGeom>
          <a:noFill/>
        </p:spPr>
        <p:txBody>
          <a:bodyPr wrap="square" rtlCol="0">
            <a:spAutoFit/>
          </a:bodyPr>
          <a:lstStyle/>
          <a:p>
            <a:r>
              <a:rPr lang="en-US" sz="1600" dirty="0" smtClean="0"/>
              <a:t>Currency?</a:t>
            </a:r>
            <a:endParaRPr lang="en-US" sz="1600" dirty="0"/>
          </a:p>
        </p:txBody>
      </p:sp>
      <p:cxnSp>
        <p:nvCxnSpPr>
          <p:cNvPr id="39" name="Straight Arrow Connector 38"/>
          <p:cNvCxnSpPr>
            <a:stCxn id="37" idx="1"/>
          </p:cNvCxnSpPr>
          <p:nvPr/>
        </p:nvCxnSpPr>
        <p:spPr>
          <a:xfrm flipH="1">
            <a:off x="2696547" y="1634183"/>
            <a:ext cx="4885509" cy="12583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7582056" y="1803460"/>
            <a:ext cx="3931920" cy="338554"/>
          </a:xfrm>
          <a:prstGeom prst="rect">
            <a:avLst/>
          </a:prstGeom>
          <a:noFill/>
        </p:spPr>
        <p:txBody>
          <a:bodyPr wrap="square" rtlCol="0">
            <a:spAutoFit/>
          </a:bodyPr>
          <a:lstStyle/>
          <a:p>
            <a:r>
              <a:rPr lang="en-US" sz="1600" dirty="0" smtClean="0"/>
              <a:t>Weight in Gm? Variable cost of each sent KG?</a:t>
            </a:r>
            <a:endParaRPr lang="en-US" sz="1600" dirty="0"/>
          </a:p>
        </p:txBody>
      </p:sp>
      <p:cxnSp>
        <p:nvCxnSpPr>
          <p:cNvPr id="42" name="Straight Arrow Connector 41"/>
          <p:cNvCxnSpPr>
            <a:stCxn id="40" idx="1"/>
          </p:cNvCxnSpPr>
          <p:nvPr/>
        </p:nvCxnSpPr>
        <p:spPr>
          <a:xfrm flipH="1">
            <a:off x="5962261" y="1972737"/>
            <a:ext cx="1619795" cy="9197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3" name="TextBox 42"/>
          <p:cNvSpPr txBox="1"/>
          <p:nvPr/>
        </p:nvSpPr>
        <p:spPr>
          <a:xfrm>
            <a:off x="7582056" y="2907148"/>
            <a:ext cx="3931920" cy="338554"/>
          </a:xfrm>
          <a:prstGeom prst="rect">
            <a:avLst/>
          </a:prstGeom>
          <a:noFill/>
        </p:spPr>
        <p:txBody>
          <a:bodyPr wrap="square" rtlCol="0">
            <a:spAutoFit/>
          </a:bodyPr>
          <a:lstStyle/>
          <a:p>
            <a:r>
              <a:rPr lang="en-US" sz="1600" dirty="0" smtClean="0"/>
              <a:t>What’s option? Shipping option?</a:t>
            </a:r>
            <a:endParaRPr lang="en-US" sz="1600" dirty="0"/>
          </a:p>
        </p:txBody>
      </p:sp>
      <p:cxnSp>
        <p:nvCxnSpPr>
          <p:cNvPr id="45" name="Straight Arrow Connector 44"/>
          <p:cNvCxnSpPr>
            <a:stCxn id="43" idx="1"/>
          </p:cNvCxnSpPr>
          <p:nvPr/>
        </p:nvCxnSpPr>
        <p:spPr>
          <a:xfrm flipH="1">
            <a:off x="2855167" y="3076425"/>
            <a:ext cx="4726889" cy="7211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7582056" y="4010836"/>
            <a:ext cx="3931920" cy="338554"/>
          </a:xfrm>
          <a:prstGeom prst="rect">
            <a:avLst/>
          </a:prstGeom>
          <a:noFill/>
        </p:spPr>
        <p:txBody>
          <a:bodyPr wrap="square" rtlCol="0">
            <a:spAutoFit/>
          </a:bodyPr>
          <a:lstStyle/>
          <a:p>
            <a:r>
              <a:rPr lang="en-US" sz="1600" dirty="0" smtClean="0"/>
              <a:t>Variable cost per category?</a:t>
            </a:r>
            <a:endParaRPr lang="en-US" sz="1600" dirty="0"/>
          </a:p>
        </p:txBody>
      </p:sp>
      <p:cxnSp>
        <p:nvCxnSpPr>
          <p:cNvPr id="49" name="Straight Arrow Connector 48"/>
          <p:cNvCxnSpPr>
            <a:stCxn id="47" idx="1"/>
          </p:cNvCxnSpPr>
          <p:nvPr/>
        </p:nvCxnSpPr>
        <p:spPr>
          <a:xfrm flipH="1">
            <a:off x="3573624" y="4180113"/>
            <a:ext cx="40084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1504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sz="half" idx="1"/>
          </p:nvPr>
        </p:nvPicPr>
        <p:blipFill>
          <a:blip r:embed="rId2"/>
          <a:stretch>
            <a:fillRect/>
          </a:stretch>
        </p:blipFill>
        <p:spPr>
          <a:xfrm>
            <a:off x="89545" y="80764"/>
            <a:ext cx="4457518" cy="6725691"/>
          </a:xfrm>
          <a:prstGeom prst="rect">
            <a:avLst/>
          </a:prstGeom>
          <a:ln>
            <a:solidFill>
              <a:schemeClr val="bg1"/>
            </a:solidFill>
          </a:ln>
        </p:spPr>
      </p:pic>
      <p:cxnSp>
        <p:nvCxnSpPr>
          <p:cNvPr id="6" name="Straight Connector 5"/>
          <p:cNvCxnSpPr/>
          <p:nvPr/>
        </p:nvCxnSpPr>
        <p:spPr>
          <a:xfrm>
            <a:off x="4612184" y="80764"/>
            <a:ext cx="49876" cy="672569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4727181" y="801502"/>
            <a:ext cx="7351212" cy="3994941"/>
          </a:xfrm>
          <a:prstGeom prst="rect">
            <a:avLst/>
          </a:prstGeom>
        </p:spPr>
      </p:pic>
      <p:sp>
        <p:nvSpPr>
          <p:cNvPr id="9" name="TextBox 8"/>
          <p:cNvSpPr txBox="1"/>
          <p:nvPr/>
        </p:nvSpPr>
        <p:spPr>
          <a:xfrm>
            <a:off x="4727181" y="249382"/>
            <a:ext cx="6179117" cy="369332"/>
          </a:xfrm>
          <a:prstGeom prst="rect">
            <a:avLst/>
          </a:prstGeom>
          <a:noFill/>
        </p:spPr>
        <p:txBody>
          <a:bodyPr wrap="square" rtlCol="0">
            <a:spAutoFit/>
          </a:bodyPr>
          <a:lstStyle/>
          <a:p>
            <a:r>
              <a:rPr lang="en-US" dirty="0" smtClean="0"/>
              <a:t>Domain Driven Code</a:t>
            </a:r>
            <a:endParaRPr lang="en-US" dirty="0"/>
          </a:p>
        </p:txBody>
      </p:sp>
    </p:spTree>
    <p:extLst>
      <p:ext uri="{BB962C8B-B14F-4D97-AF65-F5344CB8AC3E}">
        <p14:creationId xmlns:p14="http://schemas.microsoft.com/office/powerpoint/2010/main" val="3868970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DDD: Wrap Up</a:t>
            </a:r>
            <a:endParaRPr lang="en-US" dirty="0"/>
          </a:p>
        </p:txBody>
      </p:sp>
      <p:sp>
        <p:nvSpPr>
          <p:cNvPr id="4" name="Subtitle 3"/>
          <p:cNvSpPr>
            <a:spLocks noGrp="1"/>
          </p:cNvSpPr>
          <p:nvPr>
            <p:ph type="subTitle" idx="1"/>
          </p:nvPr>
        </p:nvSpPr>
        <p:spPr/>
        <p:txBody>
          <a:bodyPr/>
          <a:lstStyle/>
          <a:p>
            <a:r>
              <a:rPr lang="en-US" dirty="0" smtClean="0"/>
              <a:t>What did we learn ?</a:t>
            </a:r>
            <a:endParaRPr lang="en-US" dirty="0"/>
          </a:p>
        </p:txBody>
      </p:sp>
    </p:spTree>
    <p:extLst>
      <p:ext uri="{BB962C8B-B14F-4D97-AF65-F5344CB8AC3E}">
        <p14:creationId xmlns:p14="http://schemas.microsoft.com/office/powerpoint/2010/main" val="908260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Designing a city analogy</a:t>
            </a:r>
            <a:endParaRPr lang="en-US" dirty="0"/>
          </a:p>
        </p:txBody>
      </p:sp>
      <p:pic>
        <p:nvPicPr>
          <p:cNvPr id="8" name="Content Placeholder 7"/>
          <p:cNvPicPr>
            <a:picLocks noGrp="1" noChangeAspect="1"/>
          </p:cNvPicPr>
          <p:nvPr>
            <p:ph sz="half" idx="1"/>
          </p:nvPr>
        </p:nvPicPr>
        <p:blipFill>
          <a:blip r:embed="rId2"/>
          <a:stretch>
            <a:fillRect/>
          </a:stretch>
        </p:blipFill>
        <p:spPr>
          <a:xfrm>
            <a:off x="838200" y="1990768"/>
            <a:ext cx="5181600" cy="4021051"/>
          </a:xfrm>
          <a:prstGeom prst="rect">
            <a:avLst/>
          </a:prstGeom>
        </p:spPr>
      </p:pic>
      <p:pic>
        <p:nvPicPr>
          <p:cNvPr id="9" name="Content Placeholder 8"/>
          <p:cNvPicPr>
            <a:picLocks noGrp="1" noChangeAspect="1"/>
          </p:cNvPicPr>
          <p:nvPr>
            <p:ph sz="half" idx="2"/>
          </p:nvPr>
        </p:nvPicPr>
        <p:blipFill>
          <a:blip r:embed="rId3"/>
          <a:stretch>
            <a:fillRect/>
          </a:stretch>
        </p:blipFill>
        <p:spPr>
          <a:xfrm>
            <a:off x="6172200" y="1990768"/>
            <a:ext cx="5181600" cy="4021051"/>
          </a:xfrm>
          <a:prstGeom prst="rect">
            <a:avLst/>
          </a:prstGeom>
        </p:spPr>
      </p:pic>
      <p:pic>
        <p:nvPicPr>
          <p:cNvPr id="10" name="Picture 9"/>
          <p:cNvPicPr>
            <a:picLocks noChangeAspect="1"/>
          </p:cNvPicPr>
          <p:nvPr/>
        </p:nvPicPr>
        <p:blipFill>
          <a:blip r:embed="rId4"/>
          <a:stretch>
            <a:fillRect/>
          </a:stretch>
        </p:blipFill>
        <p:spPr>
          <a:xfrm>
            <a:off x="2286000" y="6102350"/>
            <a:ext cx="2286000" cy="419100"/>
          </a:xfrm>
          <a:prstGeom prst="rect">
            <a:avLst/>
          </a:prstGeom>
        </p:spPr>
      </p:pic>
      <p:pic>
        <p:nvPicPr>
          <p:cNvPr id="11" name="Picture 10"/>
          <p:cNvPicPr>
            <a:picLocks noChangeAspect="1"/>
          </p:cNvPicPr>
          <p:nvPr/>
        </p:nvPicPr>
        <p:blipFill>
          <a:blip r:embed="rId5"/>
          <a:stretch>
            <a:fillRect/>
          </a:stretch>
        </p:blipFill>
        <p:spPr>
          <a:xfrm>
            <a:off x="7143750" y="6102350"/>
            <a:ext cx="3238500" cy="419100"/>
          </a:xfrm>
          <a:prstGeom prst="rect">
            <a:avLst/>
          </a:prstGeom>
        </p:spPr>
      </p:pic>
    </p:spTree>
    <p:extLst>
      <p:ext uri="{BB962C8B-B14F-4D97-AF65-F5344CB8AC3E}">
        <p14:creationId xmlns:p14="http://schemas.microsoft.com/office/powerpoint/2010/main" val="342529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3838"/>
          </a:xfrm>
        </p:spPr>
        <p:txBody>
          <a:bodyPr>
            <a:normAutofit/>
          </a:bodyPr>
          <a:lstStyle/>
          <a:p>
            <a:r>
              <a:rPr lang="en-US" sz="3600" dirty="0" smtClean="0"/>
              <a:t>Why should I learn DDD?</a:t>
            </a:r>
            <a:endParaRPr lang="en-US" sz="3600" dirty="0"/>
          </a:p>
        </p:txBody>
      </p:sp>
      <p:sp>
        <p:nvSpPr>
          <p:cNvPr id="3" name="Content Placeholder 2"/>
          <p:cNvSpPr>
            <a:spLocks noGrp="1"/>
          </p:cNvSpPr>
          <p:nvPr>
            <p:ph sz="half" idx="1"/>
          </p:nvPr>
        </p:nvSpPr>
        <p:spPr>
          <a:xfrm>
            <a:off x="838200" y="1268964"/>
            <a:ext cx="5181600" cy="4907999"/>
          </a:xfrm>
        </p:spPr>
        <p:txBody>
          <a:bodyPr anchor="ctr">
            <a:normAutofit/>
          </a:bodyPr>
          <a:lstStyle/>
          <a:p>
            <a:pPr>
              <a:buSzPct val="50000"/>
              <a:buFont typeface="Wingdings" panose="05000000000000000000" pitchFamily="2" charset="2"/>
              <a:buChar char="v"/>
            </a:pPr>
            <a:r>
              <a:rPr lang="en-US" sz="2000" dirty="0" smtClean="0"/>
              <a:t>To improve your craft</a:t>
            </a:r>
          </a:p>
          <a:p>
            <a:pPr>
              <a:buSzPct val="50000"/>
              <a:buFont typeface="Wingdings" panose="05000000000000000000" pitchFamily="2" charset="2"/>
              <a:buChar char="v"/>
            </a:pPr>
            <a:r>
              <a:rPr lang="en-US" sz="2000" dirty="0" smtClean="0"/>
              <a:t>It’s not customer’s job to know what they want – Steve Jobs</a:t>
            </a:r>
          </a:p>
          <a:p>
            <a:pPr>
              <a:buSzPct val="50000"/>
              <a:buFont typeface="Wingdings" panose="05000000000000000000" pitchFamily="2" charset="2"/>
              <a:buChar char="v"/>
            </a:pPr>
            <a:r>
              <a:rPr lang="en-US" sz="2000" dirty="0" smtClean="0"/>
              <a:t>Your architecture might be fabulous but it’s the end user ultimately who decides whether your system is fabulous or not.</a:t>
            </a:r>
          </a:p>
          <a:p>
            <a:pPr>
              <a:buSzPct val="50000"/>
              <a:buFont typeface="Wingdings" panose="05000000000000000000" pitchFamily="2" charset="2"/>
              <a:buChar char="v"/>
            </a:pPr>
            <a:r>
              <a:rPr lang="en-US" sz="2000" dirty="0" smtClean="0"/>
              <a:t>A system that doesn’t solve the business needs, is of no use to anyone, no matter how pretty it looks or how well architected its infrastructure.</a:t>
            </a:r>
            <a:endParaRPr lang="en-US" sz="2000" dirty="0"/>
          </a:p>
        </p:txBody>
      </p:sp>
      <p:pic>
        <p:nvPicPr>
          <p:cNvPr id="5" name="Content Placeholder 4"/>
          <p:cNvPicPr>
            <a:picLocks noGrp="1" noChangeAspect="1"/>
          </p:cNvPicPr>
          <p:nvPr>
            <p:ph sz="half" idx="2"/>
          </p:nvPr>
        </p:nvPicPr>
        <p:blipFill>
          <a:blip r:embed="rId2"/>
          <a:stretch>
            <a:fillRect/>
          </a:stretch>
        </p:blipFill>
        <p:spPr>
          <a:xfrm>
            <a:off x="7018758" y="2289466"/>
            <a:ext cx="3926049" cy="2596593"/>
          </a:xfrm>
          <a:prstGeom prst="rect">
            <a:avLst/>
          </a:prstGeom>
        </p:spPr>
      </p:pic>
      <p:pic>
        <p:nvPicPr>
          <p:cNvPr id="6" name="Picture 5"/>
          <p:cNvPicPr>
            <a:picLocks noChangeAspect="1"/>
          </p:cNvPicPr>
          <p:nvPr/>
        </p:nvPicPr>
        <p:blipFill>
          <a:blip r:embed="rId3"/>
          <a:stretch>
            <a:fillRect/>
          </a:stretch>
        </p:blipFill>
        <p:spPr>
          <a:xfrm>
            <a:off x="7325696" y="2303738"/>
            <a:ext cx="3676650" cy="2582321"/>
          </a:xfrm>
          <a:prstGeom prst="rect">
            <a:avLst/>
          </a:prstGeom>
        </p:spPr>
      </p:pic>
    </p:spTree>
    <p:extLst>
      <p:ext uri="{BB962C8B-B14F-4D97-AF65-F5344CB8AC3E}">
        <p14:creationId xmlns:p14="http://schemas.microsoft.com/office/powerpoint/2010/main" val="2569591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did we learn ?</a:t>
            </a:r>
            <a:endParaRPr lang="en-US" dirty="0"/>
          </a:p>
        </p:txBody>
      </p:sp>
      <p:sp>
        <p:nvSpPr>
          <p:cNvPr id="6" name="Content Placeholder 5"/>
          <p:cNvSpPr>
            <a:spLocks noGrp="1"/>
          </p:cNvSpPr>
          <p:nvPr>
            <p:ph idx="1"/>
          </p:nvPr>
        </p:nvSpPr>
        <p:spPr/>
        <p:txBody>
          <a:bodyPr>
            <a:normAutofit/>
          </a:bodyPr>
          <a:lstStyle/>
          <a:p>
            <a:pPr>
              <a:buSzPct val="50000"/>
              <a:buFont typeface="Wingdings" panose="05000000000000000000" pitchFamily="2" charset="2"/>
              <a:buChar char="v"/>
            </a:pPr>
            <a:r>
              <a:rPr lang="en-US" sz="2000" dirty="0" smtClean="0"/>
              <a:t>Always design your software's in Top-Down fashion, unless your domain is trivial</a:t>
            </a:r>
          </a:p>
          <a:p>
            <a:pPr>
              <a:buSzPct val="50000"/>
              <a:buFont typeface="Wingdings" panose="05000000000000000000" pitchFamily="2" charset="2"/>
              <a:buChar char="v"/>
            </a:pPr>
            <a:r>
              <a:rPr lang="en-US" sz="2000" dirty="0" smtClean="0"/>
              <a:t>Focus on what distinguishes you competitors and understand what you must excel at</a:t>
            </a:r>
          </a:p>
          <a:p>
            <a:pPr>
              <a:buSzPct val="50000"/>
              <a:buFont typeface="Wingdings" panose="05000000000000000000" pitchFamily="2" charset="2"/>
              <a:buChar char="v"/>
            </a:pPr>
            <a:r>
              <a:rPr lang="en-US" sz="2000" dirty="0" smtClean="0"/>
              <a:t>Always focus all your energy and resources in your core sub-domain</a:t>
            </a:r>
          </a:p>
          <a:p>
            <a:pPr>
              <a:buSzPct val="50000"/>
              <a:buFont typeface="Wingdings" panose="05000000000000000000" pitchFamily="2" charset="2"/>
              <a:buChar char="v"/>
            </a:pPr>
            <a:r>
              <a:rPr lang="en-US" sz="2000" dirty="0" smtClean="0"/>
              <a:t>Don’t chase shiny objects by throwing technology at business problems</a:t>
            </a:r>
          </a:p>
          <a:p>
            <a:pPr>
              <a:buSzPct val="50000"/>
              <a:buFont typeface="Wingdings" panose="05000000000000000000" pitchFamily="2" charset="2"/>
              <a:buChar char="v"/>
            </a:pPr>
            <a:r>
              <a:rPr lang="en-US" sz="2000" dirty="0" smtClean="0"/>
              <a:t>Place emphasis on naming and operations</a:t>
            </a:r>
          </a:p>
          <a:p>
            <a:pPr>
              <a:buSzPct val="50000"/>
              <a:buFont typeface="Wingdings" panose="05000000000000000000" pitchFamily="2" charset="2"/>
              <a:buChar char="v"/>
            </a:pPr>
            <a:endParaRPr lang="en-US" sz="2000" dirty="0"/>
          </a:p>
        </p:txBody>
      </p:sp>
    </p:spTree>
    <p:extLst>
      <p:ext uri="{BB962C8B-B14F-4D97-AF65-F5344CB8AC3E}">
        <p14:creationId xmlns:p14="http://schemas.microsoft.com/office/powerpoint/2010/main" val="2264495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Few Conclusions</a:t>
            </a:r>
            <a:endParaRPr lang="en-US" dirty="0"/>
          </a:p>
        </p:txBody>
      </p:sp>
      <p:sp>
        <p:nvSpPr>
          <p:cNvPr id="3" name="Content Placeholder 2"/>
          <p:cNvSpPr>
            <a:spLocks noGrp="1"/>
          </p:cNvSpPr>
          <p:nvPr>
            <p:ph idx="1"/>
          </p:nvPr>
        </p:nvSpPr>
        <p:spPr/>
        <p:txBody>
          <a:bodyPr>
            <a:normAutofit/>
          </a:bodyPr>
          <a:lstStyle/>
          <a:p>
            <a:pPr>
              <a:buSzPct val="50000"/>
              <a:buFont typeface="Wingdings" panose="05000000000000000000" pitchFamily="2" charset="2"/>
              <a:buChar char="v"/>
            </a:pPr>
            <a:r>
              <a:rPr lang="en-US" sz="2400" dirty="0" smtClean="0"/>
              <a:t>Don’t work for a company that thinks of software as a cost center</a:t>
            </a:r>
          </a:p>
          <a:p>
            <a:pPr>
              <a:buSzPct val="50000"/>
              <a:buFont typeface="Wingdings" panose="05000000000000000000" pitchFamily="2" charset="2"/>
              <a:buChar char="v"/>
            </a:pPr>
            <a:r>
              <a:rPr lang="en-US" sz="2400" dirty="0" smtClean="0"/>
              <a:t>DDD will look just like OOP when you get the hang of it</a:t>
            </a:r>
          </a:p>
          <a:p>
            <a:pPr>
              <a:buSzPct val="50000"/>
              <a:buFont typeface="Wingdings" panose="05000000000000000000" pitchFamily="2" charset="2"/>
              <a:buChar char="v"/>
            </a:pPr>
            <a:r>
              <a:rPr lang="en-US" sz="2400" dirty="0" smtClean="0"/>
              <a:t>Don’t create heavy weight blueprints before development, follow an evolutionary approach</a:t>
            </a:r>
          </a:p>
          <a:p>
            <a:pPr>
              <a:buSzPct val="50000"/>
              <a:buFont typeface="Wingdings" panose="05000000000000000000" pitchFamily="2" charset="2"/>
              <a:buChar char="v"/>
            </a:pPr>
            <a:r>
              <a:rPr lang="en-US" sz="2400" dirty="0" smtClean="0"/>
              <a:t>Your code and documentation should represent the domain</a:t>
            </a:r>
          </a:p>
          <a:p>
            <a:pPr>
              <a:buSzPct val="50000"/>
              <a:buFont typeface="Wingdings" panose="05000000000000000000" pitchFamily="2" charset="2"/>
              <a:buChar char="v"/>
            </a:pPr>
            <a:r>
              <a:rPr lang="en-US" sz="2400" dirty="0" smtClean="0"/>
              <a:t>Build a product for which you can provide long term warranties</a:t>
            </a:r>
            <a:endParaRPr lang="en-US" sz="2400" dirty="0"/>
          </a:p>
        </p:txBody>
      </p:sp>
    </p:spTree>
    <p:extLst>
      <p:ext uri="{BB962C8B-B14F-4D97-AF65-F5344CB8AC3E}">
        <p14:creationId xmlns:p14="http://schemas.microsoft.com/office/powerpoint/2010/main" val="1618604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Q &amp; A</a:t>
            </a:r>
            <a:endParaRPr lang="en-US" dirty="0"/>
          </a:p>
        </p:txBody>
      </p:sp>
      <p:sp>
        <p:nvSpPr>
          <p:cNvPr id="7" name="Subtitle 6"/>
          <p:cNvSpPr>
            <a:spLocks noGrp="1"/>
          </p:cNvSpPr>
          <p:nvPr>
            <p:ph type="subTitle" idx="1"/>
          </p:nvPr>
        </p:nvSpPr>
        <p:spPr/>
        <p:txBody>
          <a:bodyPr/>
          <a:lstStyle/>
          <a:p>
            <a:r>
              <a:rPr lang="en-US" dirty="0" smtClean="0"/>
              <a:t>Thank you</a:t>
            </a:r>
            <a:endParaRPr lang="en-US" dirty="0"/>
          </a:p>
        </p:txBody>
      </p:sp>
    </p:spTree>
    <p:extLst>
      <p:ext uri="{BB962C8B-B14F-4D97-AF65-F5344CB8AC3E}">
        <p14:creationId xmlns:p14="http://schemas.microsoft.com/office/powerpoint/2010/main" val="3763939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Monoliths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12933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pPr>
              <a:buSzPct val="50000"/>
              <a:buFont typeface="Wingdings" panose="05000000000000000000" pitchFamily="2" charset="2"/>
              <a:buChar char="v"/>
            </a:pPr>
            <a:r>
              <a:rPr lang="en-US" sz="2000" dirty="0" smtClean="0"/>
              <a:t>Develop a server-side enterprise application.</a:t>
            </a:r>
          </a:p>
          <a:p>
            <a:pPr>
              <a:buSzPct val="50000"/>
              <a:buFont typeface="Wingdings" panose="05000000000000000000" pitchFamily="2" charset="2"/>
              <a:buChar char="v"/>
            </a:pPr>
            <a:r>
              <a:rPr lang="en-US" sz="2000" dirty="0" smtClean="0"/>
              <a:t>It must support a variety of different clients including desktop browsers, mobile browsers and native mobile applications.</a:t>
            </a:r>
          </a:p>
          <a:p>
            <a:pPr>
              <a:buSzPct val="50000"/>
              <a:buFont typeface="Wingdings" panose="05000000000000000000" pitchFamily="2" charset="2"/>
              <a:buChar char="v"/>
            </a:pPr>
            <a:r>
              <a:rPr lang="en-US" sz="2000" dirty="0" smtClean="0"/>
              <a:t>It might also integrate with other applications via either web services or a message broker like payment gateways and notification services.</a:t>
            </a:r>
          </a:p>
          <a:p>
            <a:pPr>
              <a:buSzPct val="50000"/>
              <a:buFont typeface="Wingdings" panose="05000000000000000000" pitchFamily="2" charset="2"/>
              <a:buChar char="v"/>
            </a:pPr>
            <a:r>
              <a:rPr lang="en-US" sz="2000" dirty="0" smtClean="0"/>
              <a:t>The application handles requests (HTTP requests and messages) by executing business logic,</a:t>
            </a:r>
          </a:p>
          <a:p>
            <a:pPr>
              <a:buSzPct val="50000"/>
              <a:buFont typeface="Wingdings" panose="05000000000000000000" pitchFamily="2" charset="2"/>
              <a:buChar char="v"/>
            </a:pPr>
            <a:r>
              <a:rPr lang="en-US" sz="2000" dirty="0" smtClean="0"/>
              <a:t>Accessing a database, exchanging messages with other systems, and returning a JSON response.</a:t>
            </a:r>
            <a:endParaRPr lang="en-US" sz="2000" dirty="0"/>
          </a:p>
        </p:txBody>
      </p:sp>
    </p:spTree>
    <p:extLst>
      <p:ext uri="{BB962C8B-B14F-4D97-AF65-F5344CB8AC3E}">
        <p14:creationId xmlns:p14="http://schemas.microsoft.com/office/powerpoint/2010/main" val="453373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Server-Side App</a:t>
            </a:r>
            <a:endParaRPr lang="en-US" dirty="0"/>
          </a:p>
        </p:txBody>
      </p:sp>
      <p:pic>
        <p:nvPicPr>
          <p:cNvPr id="4" name="Content Placeholder 3"/>
          <p:cNvPicPr>
            <a:picLocks noGrp="1" noChangeAspect="1"/>
          </p:cNvPicPr>
          <p:nvPr>
            <p:ph idx="1"/>
          </p:nvPr>
        </p:nvPicPr>
        <p:blipFill>
          <a:blip r:embed="rId2"/>
          <a:stretch>
            <a:fillRect/>
          </a:stretch>
        </p:blipFill>
        <p:spPr>
          <a:xfrm>
            <a:off x="1405003" y="1690688"/>
            <a:ext cx="9381994" cy="4958206"/>
          </a:xfrm>
          <a:prstGeom prst="rect">
            <a:avLst/>
          </a:prstGeom>
        </p:spPr>
      </p:pic>
    </p:spTree>
    <p:extLst>
      <p:ext uri="{BB962C8B-B14F-4D97-AF65-F5344CB8AC3E}">
        <p14:creationId xmlns:p14="http://schemas.microsoft.com/office/powerpoint/2010/main" val="455379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smtClean="0"/>
              <a:t>A taxi booking server-side app</a:t>
            </a:r>
            <a:endParaRPr lang="en-US" sz="2400" dirty="0"/>
          </a:p>
        </p:txBody>
      </p:sp>
      <p:pic>
        <p:nvPicPr>
          <p:cNvPr id="7" name="Content Placeholder 6"/>
          <p:cNvPicPr>
            <a:picLocks noGrp="1" noChangeAspect="1"/>
          </p:cNvPicPr>
          <p:nvPr>
            <p:ph idx="1"/>
          </p:nvPr>
        </p:nvPicPr>
        <p:blipFill>
          <a:blip r:embed="rId2"/>
          <a:stretch>
            <a:fillRect/>
          </a:stretch>
        </p:blipFill>
        <p:spPr>
          <a:xfrm>
            <a:off x="6002930" y="457200"/>
            <a:ext cx="5521015" cy="6175164"/>
          </a:xfrm>
          <a:prstGeom prst="rect">
            <a:avLst/>
          </a:prstGeom>
        </p:spPr>
      </p:pic>
      <p:sp>
        <p:nvSpPr>
          <p:cNvPr id="6" name="Text Placeholder 5"/>
          <p:cNvSpPr>
            <a:spLocks noGrp="1"/>
          </p:cNvSpPr>
          <p:nvPr>
            <p:ph type="body" sz="half" idx="2"/>
          </p:nvPr>
        </p:nvSpPr>
        <p:spPr/>
        <p:txBody>
          <a:bodyPr>
            <a:normAutofit/>
          </a:bodyPr>
          <a:lstStyle/>
          <a:p>
            <a:r>
              <a:rPr lang="en-US" sz="3200" dirty="0" smtClean="0"/>
              <a:t>Traditional Web-App</a:t>
            </a:r>
            <a:endParaRPr lang="en-US" sz="3200" dirty="0"/>
          </a:p>
        </p:txBody>
      </p:sp>
      <p:pic>
        <p:nvPicPr>
          <p:cNvPr id="8" name="Picture 7"/>
          <p:cNvPicPr>
            <a:picLocks noChangeAspect="1"/>
          </p:cNvPicPr>
          <p:nvPr/>
        </p:nvPicPr>
        <p:blipFill>
          <a:blip r:embed="rId3"/>
          <a:stretch>
            <a:fillRect/>
          </a:stretch>
        </p:blipFill>
        <p:spPr>
          <a:xfrm>
            <a:off x="10018995" y="6251364"/>
            <a:ext cx="1504950" cy="381000"/>
          </a:xfrm>
          <a:prstGeom prst="rect">
            <a:avLst/>
          </a:prstGeom>
        </p:spPr>
      </p:pic>
    </p:spTree>
    <p:extLst>
      <p:ext uri="{BB962C8B-B14F-4D97-AF65-F5344CB8AC3E}">
        <p14:creationId xmlns:p14="http://schemas.microsoft.com/office/powerpoint/2010/main" val="17898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Advantages</a:t>
            </a:r>
            <a:endParaRPr lang="en-US" dirty="0"/>
          </a:p>
        </p:txBody>
      </p:sp>
      <p:sp>
        <p:nvSpPr>
          <p:cNvPr id="6" name="Content Placeholder 5"/>
          <p:cNvSpPr>
            <a:spLocks noGrp="1"/>
          </p:cNvSpPr>
          <p:nvPr>
            <p:ph idx="1"/>
          </p:nvPr>
        </p:nvSpPr>
        <p:spPr/>
        <p:txBody>
          <a:bodyPr/>
          <a:lstStyle/>
          <a:p>
            <a:pPr>
              <a:buSzPct val="50000"/>
              <a:buFont typeface="Wingdings" panose="05000000000000000000" pitchFamily="2" charset="2"/>
              <a:buChar char="v"/>
            </a:pPr>
            <a:r>
              <a:rPr lang="en-US" dirty="0" smtClean="0"/>
              <a:t>Simple to develop</a:t>
            </a:r>
          </a:p>
          <a:p>
            <a:pPr>
              <a:buSzPct val="50000"/>
              <a:buFont typeface="Wingdings" panose="05000000000000000000" pitchFamily="2" charset="2"/>
              <a:buChar char="v"/>
            </a:pPr>
            <a:r>
              <a:rPr lang="en-US" dirty="0" smtClean="0"/>
              <a:t>Simple to deploy</a:t>
            </a:r>
          </a:p>
          <a:p>
            <a:pPr>
              <a:buSzPct val="50000"/>
              <a:buFont typeface="Wingdings" panose="05000000000000000000" pitchFamily="2" charset="2"/>
              <a:buChar char="v"/>
            </a:pPr>
            <a:r>
              <a:rPr lang="en-US" dirty="0" smtClean="0"/>
              <a:t>Simple to manage</a:t>
            </a:r>
          </a:p>
          <a:p>
            <a:pPr>
              <a:buSzPct val="50000"/>
              <a:buFont typeface="Wingdings" panose="05000000000000000000" pitchFamily="2" charset="2"/>
              <a:buChar char="v"/>
            </a:pPr>
            <a:r>
              <a:rPr lang="en-US" dirty="0" smtClean="0"/>
              <a:t>Easy to comprehend</a:t>
            </a:r>
          </a:p>
          <a:p>
            <a:pPr>
              <a:buSzPct val="50000"/>
              <a:buFont typeface="Wingdings" panose="05000000000000000000" pitchFamily="2" charset="2"/>
              <a:buChar char="v"/>
            </a:pPr>
            <a:r>
              <a:rPr lang="en-US" dirty="0" smtClean="0"/>
              <a:t>Simple to test</a:t>
            </a:r>
          </a:p>
          <a:p>
            <a:pPr>
              <a:buSzPct val="50000"/>
              <a:buFont typeface="Wingdings" panose="05000000000000000000" pitchFamily="2" charset="2"/>
              <a:buChar char="v"/>
            </a:pPr>
            <a:r>
              <a:rPr lang="en-US" dirty="0" smtClean="0"/>
              <a:t>Easy to scale up to some level*</a:t>
            </a:r>
            <a:endParaRPr lang="en-US" dirty="0"/>
          </a:p>
        </p:txBody>
      </p:sp>
    </p:spTree>
    <p:extLst>
      <p:ext uri="{BB962C8B-B14F-4D97-AF65-F5344CB8AC3E}">
        <p14:creationId xmlns:p14="http://schemas.microsoft.com/office/powerpoint/2010/main" val="188157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pic>
        <p:nvPicPr>
          <p:cNvPr id="4" name="Picture 3"/>
          <p:cNvPicPr>
            <a:picLocks noChangeAspect="1"/>
          </p:cNvPicPr>
          <p:nvPr/>
        </p:nvPicPr>
        <p:blipFill>
          <a:blip r:embed="rId2"/>
          <a:stretch>
            <a:fillRect/>
          </a:stretch>
        </p:blipFill>
        <p:spPr>
          <a:xfrm>
            <a:off x="2881312" y="6238875"/>
            <a:ext cx="6429375" cy="619125"/>
          </a:xfrm>
          <a:prstGeom prst="rect">
            <a:avLst/>
          </a:prstGeom>
        </p:spPr>
      </p:pic>
      <p:pic>
        <p:nvPicPr>
          <p:cNvPr id="5" name="Picture 4"/>
          <p:cNvPicPr>
            <a:picLocks noChangeAspect="1"/>
          </p:cNvPicPr>
          <p:nvPr/>
        </p:nvPicPr>
        <p:blipFill>
          <a:blip r:embed="rId3"/>
          <a:stretch>
            <a:fillRect/>
          </a:stretch>
        </p:blipFill>
        <p:spPr>
          <a:xfrm>
            <a:off x="195262" y="4763193"/>
            <a:ext cx="888011" cy="1308994"/>
          </a:xfrm>
          <a:prstGeom prst="rect">
            <a:avLst/>
          </a:prstGeom>
        </p:spPr>
      </p:pic>
      <p:pic>
        <p:nvPicPr>
          <p:cNvPr id="6" name="Picture 5"/>
          <p:cNvPicPr>
            <a:picLocks noChangeAspect="1"/>
          </p:cNvPicPr>
          <p:nvPr/>
        </p:nvPicPr>
        <p:blipFill>
          <a:blip r:embed="rId4"/>
          <a:stretch>
            <a:fillRect/>
          </a:stretch>
        </p:blipFill>
        <p:spPr>
          <a:xfrm>
            <a:off x="1248462" y="4530435"/>
            <a:ext cx="1146430" cy="1541751"/>
          </a:xfrm>
          <a:prstGeom prst="rect">
            <a:avLst/>
          </a:prstGeom>
        </p:spPr>
      </p:pic>
      <p:pic>
        <p:nvPicPr>
          <p:cNvPr id="7" name="Picture 6"/>
          <p:cNvPicPr>
            <a:picLocks noChangeAspect="1"/>
          </p:cNvPicPr>
          <p:nvPr/>
        </p:nvPicPr>
        <p:blipFill>
          <a:blip r:embed="rId5"/>
          <a:stretch>
            <a:fillRect/>
          </a:stretch>
        </p:blipFill>
        <p:spPr>
          <a:xfrm>
            <a:off x="2560081" y="4039984"/>
            <a:ext cx="1597216" cy="2032202"/>
          </a:xfrm>
          <a:prstGeom prst="rect">
            <a:avLst/>
          </a:prstGeom>
        </p:spPr>
      </p:pic>
      <p:pic>
        <p:nvPicPr>
          <p:cNvPr id="8" name="Picture 7"/>
          <p:cNvPicPr>
            <a:picLocks noChangeAspect="1"/>
          </p:cNvPicPr>
          <p:nvPr/>
        </p:nvPicPr>
        <p:blipFill>
          <a:blip r:embed="rId6"/>
          <a:stretch>
            <a:fillRect/>
          </a:stretch>
        </p:blipFill>
        <p:spPr>
          <a:xfrm>
            <a:off x="4322486" y="3374966"/>
            <a:ext cx="2105851" cy="2697220"/>
          </a:xfrm>
          <a:prstGeom prst="rect">
            <a:avLst/>
          </a:prstGeom>
        </p:spPr>
      </p:pic>
      <p:pic>
        <p:nvPicPr>
          <p:cNvPr id="10" name="Picture 9"/>
          <p:cNvPicPr>
            <a:picLocks noChangeAspect="1"/>
          </p:cNvPicPr>
          <p:nvPr/>
        </p:nvPicPr>
        <p:blipFill>
          <a:blip r:embed="rId7"/>
          <a:stretch>
            <a:fillRect/>
          </a:stretch>
        </p:blipFill>
        <p:spPr>
          <a:xfrm>
            <a:off x="6593526" y="1321724"/>
            <a:ext cx="4897463" cy="4750462"/>
          </a:xfrm>
          <a:prstGeom prst="rect">
            <a:avLst/>
          </a:prstGeom>
        </p:spPr>
      </p:pic>
    </p:spTree>
    <p:extLst>
      <p:ext uri="{BB962C8B-B14F-4D97-AF65-F5344CB8AC3E}">
        <p14:creationId xmlns:p14="http://schemas.microsoft.com/office/powerpoint/2010/main" val="3514911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normAutofit/>
          </a:bodyPr>
          <a:lstStyle/>
          <a:p>
            <a:pPr>
              <a:buSzPct val="50000"/>
              <a:buFont typeface="Wingdings" panose="05000000000000000000" pitchFamily="2" charset="2"/>
              <a:buChar char="v"/>
            </a:pPr>
            <a:r>
              <a:rPr lang="en-US" sz="2000" dirty="0" smtClean="0"/>
              <a:t>Language / Framework lock</a:t>
            </a:r>
          </a:p>
          <a:p>
            <a:pPr>
              <a:buSzPct val="50000"/>
              <a:buFont typeface="Wingdings" panose="05000000000000000000" pitchFamily="2" charset="2"/>
              <a:buChar char="v"/>
            </a:pPr>
            <a:r>
              <a:rPr lang="en-US" sz="2000" dirty="0" smtClean="0"/>
              <a:t>Difficult to digest</a:t>
            </a:r>
          </a:p>
          <a:p>
            <a:pPr>
              <a:buSzPct val="50000"/>
              <a:buFont typeface="Wingdings" panose="05000000000000000000" pitchFamily="2" charset="2"/>
              <a:buChar char="v"/>
            </a:pPr>
            <a:r>
              <a:rPr lang="en-US" sz="2000" dirty="0" smtClean="0"/>
              <a:t>Difficult to distribute development</a:t>
            </a:r>
          </a:p>
          <a:p>
            <a:pPr>
              <a:buSzPct val="50000"/>
              <a:buFont typeface="Wingdings" panose="05000000000000000000" pitchFamily="2" charset="2"/>
              <a:buChar char="v"/>
            </a:pPr>
            <a:r>
              <a:rPr lang="en-US" sz="2000" dirty="0" smtClean="0"/>
              <a:t>Deployment as a single unit</a:t>
            </a:r>
          </a:p>
          <a:p>
            <a:pPr>
              <a:buSzPct val="50000"/>
              <a:buFont typeface="Wingdings" panose="05000000000000000000" pitchFamily="2" charset="2"/>
              <a:buChar char="v"/>
            </a:pPr>
            <a:r>
              <a:rPr lang="en-US" sz="2000" dirty="0" smtClean="0"/>
              <a:t>Development slows down</a:t>
            </a:r>
          </a:p>
          <a:p>
            <a:pPr>
              <a:buSzPct val="50000"/>
              <a:buFont typeface="Wingdings" panose="05000000000000000000" pitchFamily="2" charset="2"/>
              <a:buChar char="v"/>
            </a:pPr>
            <a:r>
              <a:rPr lang="en-US" sz="2000" dirty="0" smtClean="0"/>
              <a:t>Resources are not optimized</a:t>
            </a:r>
          </a:p>
          <a:p>
            <a:pPr>
              <a:buSzPct val="50000"/>
              <a:buFont typeface="Wingdings" panose="05000000000000000000" pitchFamily="2" charset="2"/>
              <a:buChar char="v"/>
            </a:pPr>
            <a:r>
              <a:rPr lang="en-US" sz="2000" dirty="0" smtClean="0"/>
              <a:t>Scaling becomes difficult</a:t>
            </a:r>
            <a:endParaRPr lang="en-US" sz="2000" dirty="0"/>
          </a:p>
        </p:txBody>
      </p:sp>
      <p:pic>
        <p:nvPicPr>
          <p:cNvPr id="4" name="Picture 3"/>
          <p:cNvPicPr>
            <a:picLocks noChangeAspect="1"/>
          </p:cNvPicPr>
          <p:nvPr/>
        </p:nvPicPr>
        <p:blipFill>
          <a:blip r:embed="rId2"/>
          <a:stretch>
            <a:fillRect/>
          </a:stretch>
        </p:blipFill>
        <p:spPr>
          <a:xfrm>
            <a:off x="7232073" y="1825625"/>
            <a:ext cx="2475807" cy="2709258"/>
          </a:xfrm>
          <a:prstGeom prst="rect">
            <a:avLst/>
          </a:prstGeom>
        </p:spPr>
      </p:pic>
      <p:pic>
        <p:nvPicPr>
          <p:cNvPr id="5" name="Picture 4"/>
          <p:cNvPicPr>
            <a:picLocks noChangeAspect="1"/>
          </p:cNvPicPr>
          <p:nvPr/>
        </p:nvPicPr>
        <p:blipFill>
          <a:blip r:embed="rId3"/>
          <a:stretch>
            <a:fillRect/>
          </a:stretch>
        </p:blipFill>
        <p:spPr>
          <a:xfrm>
            <a:off x="7642952" y="1956725"/>
            <a:ext cx="3433584" cy="2578158"/>
          </a:xfrm>
          <a:prstGeom prst="rect">
            <a:avLst/>
          </a:prstGeom>
        </p:spPr>
      </p:pic>
      <p:pic>
        <p:nvPicPr>
          <p:cNvPr id="6" name="Picture 5"/>
          <p:cNvPicPr>
            <a:picLocks noChangeAspect="1"/>
          </p:cNvPicPr>
          <p:nvPr/>
        </p:nvPicPr>
        <p:blipFill>
          <a:blip r:embed="rId4"/>
          <a:stretch>
            <a:fillRect/>
          </a:stretch>
        </p:blipFill>
        <p:spPr>
          <a:xfrm>
            <a:off x="7980219" y="1956725"/>
            <a:ext cx="3373582" cy="2578302"/>
          </a:xfrm>
          <a:prstGeom prst="rect">
            <a:avLst/>
          </a:prstGeom>
        </p:spPr>
      </p:pic>
      <p:pic>
        <p:nvPicPr>
          <p:cNvPr id="7" name="Picture 6"/>
          <p:cNvPicPr>
            <a:picLocks noChangeAspect="1"/>
          </p:cNvPicPr>
          <p:nvPr/>
        </p:nvPicPr>
        <p:blipFill>
          <a:blip r:embed="rId5"/>
          <a:stretch>
            <a:fillRect/>
          </a:stretch>
        </p:blipFill>
        <p:spPr>
          <a:xfrm>
            <a:off x="8275225" y="1956725"/>
            <a:ext cx="3078575" cy="2578158"/>
          </a:xfrm>
          <a:prstGeom prst="rect">
            <a:avLst/>
          </a:prstGeom>
        </p:spPr>
      </p:pic>
    </p:spTree>
    <p:extLst>
      <p:ext uri="{BB962C8B-B14F-4D97-AF65-F5344CB8AC3E}">
        <p14:creationId xmlns:p14="http://schemas.microsoft.com/office/powerpoint/2010/main" val="349744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all" dirty="0">
                <a:solidFill>
                  <a:prstClr val="black"/>
                </a:solidFill>
                <a:latin typeface="Tw Cen MT" panose="020B0602020104020603"/>
              </a:rPr>
              <a:t>The Participants</a:t>
            </a:r>
            <a:endParaRPr lang="en-US" dirty="0"/>
          </a:p>
        </p:txBody>
      </p:sp>
      <p:sp>
        <p:nvSpPr>
          <p:cNvPr id="3" name="Content Placeholder 2"/>
          <p:cNvSpPr>
            <a:spLocks noGrp="1"/>
          </p:cNvSpPr>
          <p:nvPr>
            <p:ph idx="1"/>
          </p:nvPr>
        </p:nvSpPr>
        <p:spPr/>
        <p:txBody>
          <a:bodyPr/>
          <a:lstStyle/>
          <a:p>
            <a:pPr lvl="0">
              <a:lnSpc>
                <a:spcPct val="120000"/>
              </a:lnSpc>
              <a:buSzPct val="50000"/>
              <a:buFont typeface="Wingdings" panose="05000000000000000000" pitchFamily="2" charset="2"/>
              <a:buChar char="v"/>
            </a:pPr>
            <a:r>
              <a:rPr lang="en-US" sz="2400" u="sng" dirty="0">
                <a:solidFill>
                  <a:prstClr val="black"/>
                </a:solidFill>
                <a:latin typeface="Tw Cen MT" panose="020B0602020104020603"/>
              </a:rPr>
              <a:t>Domain Expert </a:t>
            </a:r>
            <a:r>
              <a:rPr lang="en-US" sz="2400" dirty="0">
                <a:solidFill>
                  <a:prstClr val="black"/>
                </a:solidFill>
                <a:latin typeface="Tw Cen MT" panose="020B0602020104020603"/>
              </a:rPr>
              <a:t>:The domain expert is the person who has the knowledge of the system or domain for which the software has to be developed .They would require a product that will help them work on their projects better and hence they require Software Developers.</a:t>
            </a:r>
          </a:p>
          <a:p>
            <a:pPr lvl="0">
              <a:lnSpc>
                <a:spcPct val="120000"/>
              </a:lnSpc>
              <a:buSzPct val="50000"/>
              <a:buFont typeface="Wingdings" panose="05000000000000000000" pitchFamily="2" charset="2"/>
              <a:buChar char="v"/>
            </a:pPr>
            <a:r>
              <a:rPr lang="en-US" sz="2400" u="sng" dirty="0">
                <a:solidFill>
                  <a:prstClr val="black"/>
                </a:solidFill>
                <a:latin typeface="Tw Cen MT" panose="020B0602020104020603"/>
              </a:rPr>
              <a:t>Developer</a:t>
            </a:r>
            <a:r>
              <a:rPr lang="en-US" sz="2400" dirty="0">
                <a:solidFill>
                  <a:prstClr val="black"/>
                </a:solidFill>
                <a:latin typeface="Tw Cen MT" panose="020B0602020104020603"/>
              </a:rPr>
              <a:t> : The developer is responsible to take in requirements from the Domain Expert and model a software according to their needs. </a:t>
            </a:r>
          </a:p>
          <a:p>
            <a:pPr lvl="0">
              <a:lnSpc>
                <a:spcPct val="120000"/>
              </a:lnSpc>
              <a:buSzPct val="50000"/>
              <a:buFont typeface="Wingdings" panose="05000000000000000000" pitchFamily="2" charset="2"/>
              <a:buChar char="v"/>
            </a:pPr>
            <a:r>
              <a:rPr lang="en-US" sz="2400" dirty="0">
                <a:solidFill>
                  <a:prstClr val="black"/>
                </a:solidFill>
                <a:latin typeface="Tw Cen MT" panose="020B0602020104020603"/>
              </a:rPr>
              <a:t>Domain experts and the developers together are equally responsible towards a final product when using the Domain Driven Design ideology. </a:t>
            </a:r>
          </a:p>
        </p:txBody>
      </p:sp>
    </p:spTree>
    <p:extLst>
      <p:ext uri="{BB962C8B-B14F-4D97-AF65-F5344CB8AC3E}">
        <p14:creationId xmlns:p14="http://schemas.microsoft.com/office/powerpoint/2010/main" val="3753152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DDD: Strategic Design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1302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prstClr val="black"/>
                </a:solidFill>
                <a:latin typeface="Tw Cen MT" panose="020B0602020104020603"/>
              </a:rPr>
              <a:t>What is Strategic Design ?</a:t>
            </a:r>
            <a:endParaRPr lang="en-US" dirty="0"/>
          </a:p>
        </p:txBody>
      </p:sp>
      <p:sp>
        <p:nvSpPr>
          <p:cNvPr id="3" name="Content Placeholder 2"/>
          <p:cNvSpPr>
            <a:spLocks noGrp="1"/>
          </p:cNvSpPr>
          <p:nvPr>
            <p:ph sz="half" idx="1"/>
          </p:nvPr>
        </p:nvSpPr>
        <p:spPr>
          <a:xfrm>
            <a:off x="838199" y="1825625"/>
            <a:ext cx="5310673" cy="4351338"/>
          </a:xfrm>
        </p:spPr>
        <p:txBody>
          <a:bodyPr/>
          <a:lstStyle/>
          <a:p>
            <a:pPr marL="0" lvl="0" indent="0">
              <a:lnSpc>
                <a:spcPct val="120000"/>
              </a:lnSpc>
              <a:buSzPct val="125000"/>
              <a:buNone/>
            </a:pPr>
            <a:r>
              <a:rPr lang="en-US" sz="2000" b="1" dirty="0">
                <a:solidFill>
                  <a:prstClr val="black"/>
                </a:solidFill>
                <a:latin typeface="Tw Cen MT" panose="020B0602020104020603"/>
              </a:rPr>
              <a:t>Object Oriented Design </a:t>
            </a:r>
            <a:r>
              <a:rPr lang="en-US" sz="2000" dirty="0">
                <a:solidFill>
                  <a:prstClr val="black"/>
                </a:solidFill>
                <a:latin typeface="Tw Cen MT" panose="020B0602020104020603"/>
              </a:rPr>
              <a:t>: Think in terms of </a:t>
            </a:r>
            <a:r>
              <a:rPr lang="en-US" sz="2000" dirty="0" smtClean="0">
                <a:solidFill>
                  <a:prstClr val="black"/>
                </a:solidFill>
                <a:latin typeface="Tw Cen MT" panose="020B0602020104020603"/>
              </a:rPr>
              <a:t>objects </a:t>
            </a:r>
            <a:endParaRPr lang="en-US" sz="2000" dirty="0">
              <a:solidFill>
                <a:prstClr val="black"/>
              </a:solidFill>
              <a:latin typeface="Tw Cen MT" panose="020B0602020104020603"/>
            </a:endParaRPr>
          </a:p>
          <a:p>
            <a:pPr marL="0" lvl="0" indent="0">
              <a:lnSpc>
                <a:spcPct val="120000"/>
              </a:lnSpc>
              <a:buSzPct val="125000"/>
              <a:buNone/>
            </a:pPr>
            <a:r>
              <a:rPr lang="en-US" sz="2000" b="1" dirty="0">
                <a:solidFill>
                  <a:prstClr val="black"/>
                </a:solidFill>
                <a:latin typeface="Tw Cen MT" panose="020B0602020104020603"/>
              </a:rPr>
              <a:t>Strategic Design</a:t>
            </a:r>
            <a:r>
              <a:rPr lang="en-US" sz="2000" dirty="0">
                <a:solidFill>
                  <a:prstClr val="black"/>
                </a:solidFill>
                <a:latin typeface="Tw Cen MT" panose="020B0602020104020603"/>
              </a:rPr>
              <a:t> : Think in terms of Contexts.</a:t>
            </a:r>
          </a:p>
          <a:p>
            <a:pPr marL="0" lvl="0" indent="0">
              <a:lnSpc>
                <a:spcPct val="120000"/>
              </a:lnSpc>
              <a:buSzPct val="125000"/>
              <a:buNone/>
            </a:pPr>
            <a:endParaRPr lang="en-US" sz="2000" b="1" dirty="0" smtClean="0">
              <a:solidFill>
                <a:schemeClr val="accent1">
                  <a:lumMod val="75000"/>
                </a:schemeClr>
              </a:solidFill>
              <a:latin typeface="Tw Cen MT" panose="020B0602020104020603"/>
            </a:endParaRPr>
          </a:p>
          <a:p>
            <a:pPr marL="0" lvl="0" indent="0">
              <a:lnSpc>
                <a:spcPct val="120000"/>
              </a:lnSpc>
              <a:buSzPct val="125000"/>
              <a:buNone/>
            </a:pPr>
            <a:r>
              <a:rPr lang="en-US" sz="2000" b="1" dirty="0" smtClean="0">
                <a:solidFill>
                  <a:schemeClr val="accent1">
                    <a:lumMod val="75000"/>
                  </a:schemeClr>
                </a:solidFill>
                <a:latin typeface="Tw Cen MT" panose="020B0602020104020603"/>
              </a:rPr>
              <a:t>What </a:t>
            </a:r>
            <a:r>
              <a:rPr lang="en-US" sz="2000" b="1" dirty="0">
                <a:solidFill>
                  <a:schemeClr val="accent1">
                    <a:lumMod val="75000"/>
                  </a:schemeClr>
                </a:solidFill>
                <a:latin typeface="Tw Cen MT" panose="020B0602020104020603"/>
              </a:rPr>
              <a:t>is Context ?</a:t>
            </a:r>
          </a:p>
          <a:p>
            <a:pPr marL="0" lvl="0" indent="0">
              <a:lnSpc>
                <a:spcPct val="120000"/>
              </a:lnSpc>
              <a:buSzPct val="125000"/>
              <a:buNone/>
            </a:pPr>
            <a:r>
              <a:rPr lang="en-US" sz="2000" dirty="0" smtClean="0">
                <a:solidFill>
                  <a:prstClr val="black"/>
                </a:solidFill>
                <a:latin typeface="Tw Cen MT" panose="020B0602020104020603"/>
              </a:rPr>
              <a:t>The setting in which a word or statement appears </a:t>
            </a:r>
            <a:r>
              <a:rPr lang="en-US" sz="2000" dirty="0">
                <a:solidFill>
                  <a:prstClr val="black"/>
                </a:solidFill>
                <a:latin typeface="Tw Cen MT" panose="020B0602020104020603"/>
              </a:rPr>
              <a:t>that determines its meaning.</a:t>
            </a:r>
          </a:p>
          <a:p>
            <a:pPr marL="0" lvl="0" indent="0">
              <a:lnSpc>
                <a:spcPct val="120000"/>
              </a:lnSpc>
              <a:buSzPct val="125000"/>
              <a:buNone/>
            </a:pPr>
            <a:r>
              <a:rPr lang="en-US" sz="2000" dirty="0" smtClean="0">
                <a:solidFill>
                  <a:prstClr val="black"/>
                </a:solidFill>
                <a:latin typeface="Tw Cen MT" panose="020B0602020104020603"/>
              </a:rPr>
              <a:t>  </a:t>
            </a:r>
          </a:p>
          <a:p>
            <a:endParaRPr lang="en-US" dirty="0"/>
          </a:p>
        </p:txBody>
      </p:sp>
      <p:pic>
        <p:nvPicPr>
          <p:cNvPr id="15" name="Content Placeholder 14"/>
          <p:cNvPicPr>
            <a:picLocks noGrp="1" noChangeAspect="1"/>
          </p:cNvPicPr>
          <p:nvPr>
            <p:ph sz="half" idx="2"/>
          </p:nvPr>
        </p:nvPicPr>
        <p:blipFill>
          <a:blip r:embed="rId2"/>
          <a:stretch>
            <a:fillRect/>
          </a:stretch>
        </p:blipFill>
        <p:spPr>
          <a:xfrm>
            <a:off x="6833993" y="1825625"/>
            <a:ext cx="3876675" cy="3800475"/>
          </a:xfrm>
          <a:prstGeom prst="rect">
            <a:avLst/>
          </a:prstGeom>
        </p:spPr>
      </p:pic>
      <p:sp>
        <p:nvSpPr>
          <p:cNvPr id="11" name="TextBox 10">
            <a:extLst>
              <a:ext uri="{FF2B5EF4-FFF2-40B4-BE49-F238E27FC236}">
                <a16:creationId xmlns:a16="http://schemas.microsoft.com/office/drawing/2014/main" id="{F944D7B1-044C-0041-9858-5B8EA5BF7AD2}"/>
              </a:ext>
            </a:extLst>
          </p:cNvPr>
          <p:cNvSpPr txBox="1"/>
          <p:nvPr/>
        </p:nvSpPr>
        <p:spPr>
          <a:xfrm>
            <a:off x="8506912" y="4374461"/>
            <a:ext cx="1812099" cy="400110"/>
          </a:xfrm>
          <a:prstGeom prst="rect">
            <a:avLst/>
          </a:prstGeom>
          <a:noFill/>
        </p:spPr>
        <p:txBody>
          <a:bodyPr wrap="none" rtlCol="0">
            <a:spAutoFit/>
          </a:bodyPr>
          <a:lstStyle/>
          <a:p>
            <a:r>
              <a:rPr lang="en-US" sz="2000" dirty="0">
                <a:solidFill>
                  <a:schemeClr val="bg1"/>
                </a:solidFill>
              </a:rPr>
              <a:t>Context Matters</a:t>
            </a:r>
          </a:p>
        </p:txBody>
      </p:sp>
    </p:spTree>
    <p:extLst>
      <p:ext uri="{BB962C8B-B14F-4D97-AF65-F5344CB8AC3E}">
        <p14:creationId xmlns:p14="http://schemas.microsoft.com/office/powerpoint/2010/main" val="120939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2530"/>
          </a:xfrm>
        </p:spPr>
        <p:txBody>
          <a:bodyPr/>
          <a:lstStyle/>
          <a:p>
            <a:r>
              <a:rPr lang="en-US" sz="3600" dirty="0">
                <a:solidFill>
                  <a:prstClr val="black"/>
                </a:solidFill>
                <a:latin typeface="Tw Cen MT" panose="020B0602020104020603"/>
              </a:rPr>
              <a:t>Strategic Design Tools</a:t>
            </a:r>
            <a:endParaRPr lang="en-US" dirty="0"/>
          </a:p>
        </p:txBody>
      </p:sp>
      <p:pic>
        <p:nvPicPr>
          <p:cNvPr id="6" name="Content Placeholder 4">
            <a:extLst>
              <a:ext uri="{FF2B5EF4-FFF2-40B4-BE49-F238E27FC236}">
                <a16:creationId xmlns:a16="http://schemas.microsoft.com/office/drawing/2014/main" id="{39DA8AF6-831F-EF42-ACC9-832EE57D137E}"/>
              </a:ext>
            </a:extLst>
          </p:cNvPr>
          <p:cNvPicPr>
            <a:picLocks/>
          </p:cNvPicPr>
          <p:nvPr/>
        </p:nvPicPr>
        <p:blipFill rotWithShape="1">
          <a:blip r:embed="rId2">
            <a:alphaModFix/>
          </a:blip>
          <a:srcRect t="7442"/>
          <a:stretch/>
        </p:blipFill>
        <p:spPr>
          <a:xfrm>
            <a:off x="1141413" y="1371600"/>
            <a:ext cx="10542587" cy="5054600"/>
          </a:xfrm>
          <a:prstGeom prst="rect">
            <a:avLst/>
          </a:prstGeom>
          <a:noFill/>
        </p:spPr>
      </p:pic>
      <p:sp>
        <p:nvSpPr>
          <p:cNvPr id="7" name="Oval 6">
            <a:extLst>
              <a:ext uri="{FF2B5EF4-FFF2-40B4-BE49-F238E27FC236}">
                <a16:creationId xmlns:a16="http://schemas.microsoft.com/office/drawing/2014/main" id="{98FE7BA6-2B23-1A48-A22A-239064D20B5D}"/>
              </a:ext>
            </a:extLst>
          </p:cNvPr>
          <p:cNvSpPr/>
          <p:nvPr/>
        </p:nvSpPr>
        <p:spPr>
          <a:xfrm>
            <a:off x="1538869" y="3679902"/>
            <a:ext cx="1694985" cy="99245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3AE91B-51A2-DC4F-861C-0A3203EA0EC8}"/>
              </a:ext>
            </a:extLst>
          </p:cNvPr>
          <p:cNvSpPr/>
          <p:nvPr/>
        </p:nvSpPr>
        <p:spPr>
          <a:xfrm>
            <a:off x="3308197" y="1825086"/>
            <a:ext cx="1694985" cy="99245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B1E0FF1-6463-5B4C-ACB2-4D5949DD11BE}"/>
              </a:ext>
            </a:extLst>
          </p:cNvPr>
          <p:cNvSpPr/>
          <p:nvPr/>
        </p:nvSpPr>
        <p:spPr>
          <a:xfrm>
            <a:off x="4438184" y="2732047"/>
            <a:ext cx="1694985" cy="99245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A346B6-AB4C-314A-B833-F7B0B119303B}"/>
              </a:ext>
            </a:extLst>
          </p:cNvPr>
          <p:cNvSpPr/>
          <p:nvPr/>
        </p:nvSpPr>
        <p:spPr>
          <a:xfrm>
            <a:off x="2877014" y="4828478"/>
            <a:ext cx="1694985" cy="99245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B09750C-F78B-3A41-88E8-C68BAEEFBBE2}"/>
              </a:ext>
            </a:extLst>
          </p:cNvPr>
          <p:cNvSpPr/>
          <p:nvPr/>
        </p:nvSpPr>
        <p:spPr>
          <a:xfrm>
            <a:off x="4222595" y="5240145"/>
            <a:ext cx="1694985" cy="99245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3040037-262B-4E4A-AC79-94CAB5F02B15}"/>
              </a:ext>
            </a:extLst>
          </p:cNvPr>
          <p:cNvSpPr/>
          <p:nvPr/>
        </p:nvSpPr>
        <p:spPr>
          <a:xfrm>
            <a:off x="5947316" y="4901582"/>
            <a:ext cx="1694985" cy="99245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09CE97F-62A6-2747-81B3-757E25D656AB}"/>
              </a:ext>
            </a:extLst>
          </p:cNvPr>
          <p:cNvSpPr/>
          <p:nvPr/>
        </p:nvSpPr>
        <p:spPr>
          <a:xfrm>
            <a:off x="7120673" y="3909124"/>
            <a:ext cx="1694985" cy="99245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DADA7CB-EBE0-4641-B7C5-1AC52E8AFDB8}"/>
              </a:ext>
            </a:extLst>
          </p:cNvPr>
          <p:cNvSpPr/>
          <p:nvPr/>
        </p:nvSpPr>
        <p:spPr>
          <a:xfrm>
            <a:off x="8294030" y="3111811"/>
            <a:ext cx="1694985" cy="99245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08E895E-EED9-EC42-8EF1-A7A0BA9A3A71}"/>
              </a:ext>
            </a:extLst>
          </p:cNvPr>
          <p:cNvSpPr/>
          <p:nvPr/>
        </p:nvSpPr>
        <p:spPr>
          <a:xfrm>
            <a:off x="7835590" y="1448177"/>
            <a:ext cx="1694985" cy="99245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8E5B7B-9926-B743-A986-66DEF593FECB}"/>
              </a:ext>
            </a:extLst>
          </p:cNvPr>
          <p:cNvSpPr/>
          <p:nvPr/>
        </p:nvSpPr>
        <p:spPr>
          <a:xfrm>
            <a:off x="9829181" y="4166222"/>
            <a:ext cx="1694985" cy="99245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DA6633F-4845-C94E-A482-762F706F6913}"/>
              </a:ext>
            </a:extLst>
          </p:cNvPr>
          <p:cNvSpPr/>
          <p:nvPr/>
        </p:nvSpPr>
        <p:spPr>
          <a:xfrm>
            <a:off x="8815658" y="2235818"/>
            <a:ext cx="1694985" cy="99245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328936" y="1132796"/>
            <a:ext cx="9308101" cy="5474677"/>
          </a:xfrm>
          <a:custGeom>
            <a:avLst/>
            <a:gdLst>
              <a:gd name="connsiteX0" fmla="*/ 246313 w 9308101"/>
              <a:gd name="connsiteY0" fmla="*/ 4064355 h 5474677"/>
              <a:gd name="connsiteX1" fmla="*/ 190329 w 9308101"/>
              <a:gd name="connsiteY1" fmla="*/ 4297620 h 5474677"/>
              <a:gd name="connsiteX2" fmla="*/ 2616288 w 9308101"/>
              <a:gd name="connsiteY2" fmla="*/ 5473277 h 5474677"/>
              <a:gd name="connsiteX3" fmla="*/ 9110395 w 9308101"/>
              <a:gd name="connsiteY3" fmla="*/ 4036363 h 5474677"/>
              <a:gd name="connsiteX4" fmla="*/ 7421554 w 9308101"/>
              <a:gd name="connsiteY4" fmla="*/ 266796 h 5474677"/>
              <a:gd name="connsiteX5" fmla="*/ 5266182 w 9308101"/>
              <a:gd name="connsiteY5" fmla="*/ 658682 h 5474677"/>
              <a:gd name="connsiteX6" fmla="*/ 4174501 w 9308101"/>
              <a:gd name="connsiteY6" fmla="*/ 3457865 h 5474677"/>
              <a:gd name="connsiteX7" fmla="*/ 964770 w 9308101"/>
              <a:gd name="connsiteY7" fmla="*/ 3467196 h 5474677"/>
              <a:gd name="connsiteX8" fmla="*/ 246313 w 9308101"/>
              <a:gd name="connsiteY8" fmla="*/ 4064355 h 547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08101" h="5474677">
                <a:moveTo>
                  <a:pt x="246313" y="4064355"/>
                </a:moveTo>
                <a:cubicBezTo>
                  <a:pt x="117239" y="4202759"/>
                  <a:pt x="-204667" y="4062800"/>
                  <a:pt x="190329" y="4297620"/>
                </a:cubicBezTo>
                <a:cubicBezTo>
                  <a:pt x="585325" y="4532440"/>
                  <a:pt x="1129610" y="5516820"/>
                  <a:pt x="2616288" y="5473277"/>
                </a:cubicBezTo>
                <a:cubicBezTo>
                  <a:pt x="4102966" y="5429734"/>
                  <a:pt x="8309517" y="4904110"/>
                  <a:pt x="9110395" y="4036363"/>
                </a:cubicBezTo>
                <a:cubicBezTo>
                  <a:pt x="9911273" y="3168616"/>
                  <a:pt x="8062256" y="829743"/>
                  <a:pt x="7421554" y="266796"/>
                </a:cubicBezTo>
                <a:cubicBezTo>
                  <a:pt x="6780852" y="-296151"/>
                  <a:pt x="5807357" y="126837"/>
                  <a:pt x="5266182" y="658682"/>
                </a:cubicBezTo>
                <a:cubicBezTo>
                  <a:pt x="4725007" y="1190527"/>
                  <a:pt x="4891403" y="2989779"/>
                  <a:pt x="4174501" y="3457865"/>
                </a:cubicBezTo>
                <a:cubicBezTo>
                  <a:pt x="3457599" y="3925951"/>
                  <a:pt x="1617913" y="3367669"/>
                  <a:pt x="964770" y="3467196"/>
                </a:cubicBezTo>
                <a:cubicBezTo>
                  <a:pt x="311627" y="3566722"/>
                  <a:pt x="375387" y="3925951"/>
                  <a:pt x="246313" y="4064355"/>
                </a:cubicBezTo>
                <a:close/>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9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2072</Words>
  <Application>Microsoft Office PowerPoint</Application>
  <PresentationFormat>Widescreen</PresentationFormat>
  <Paragraphs>284</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Tw Cen MT</vt:lpstr>
      <vt:lpstr>Wingdings</vt:lpstr>
      <vt:lpstr>Office Theme</vt:lpstr>
      <vt:lpstr>Domain Driven Design</vt:lpstr>
      <vt:lpstr>What is Domain Driven Design?</vt:lpstr>
      <vt:lpstr>Focus On Design</vt:lpstr>
      <vt:lpstr>What does DDD give us?</vt:lpstr>
      <vt:lpstr>Why should I learn DDD?</vt:lpstr>
      <vt:lpstr>The Participants</vt:lpstr>
      <vt:lpstr>DDD: Strategic Design</vt:lpstr>
      <vt:lpstr>What is Strategic Design ?</vt:lpstr>
      <vt:lpstr>Strategic Design Tools</vt:lpstr>
      <vt:lpstr>Build A House</vt:lpstr>
      <vt:lpstr>PowerPoint Presentation</vt:lpstr>
      <vt:lpstr>Ubiquitous Language</vt:lpstr>
      <vt:lpstr>Bounded Context</vt:lpstr>
      <vt:lpstr>PowerPoint Presentation</vt:lpstr>
      <vt:lpstr>Context Relationship Types</vt:lpstr>
      <vt:lpstr>DDD: Tactical Design</vt:lpstr>
      <vt:lpstr>What are Tactical Design tools?</vt:lpstr>
      <vt:lpstr>Tactical Design</vt:lpstr>
      <vt:lpstr>Model Driven Design</vt:lpstr>
      <vt:lpstr>Tactical Design</vt:lpstr>
      <vt:lpstr>Layered Architecture</vt:lpstr>
      <vt:lpstr>Tactical Design</vt:lpstr>
      <vt:lpstr>Value Objects</vt:lpstr>
      <vt:lpstr>Tactical Design</vt:lpstr>
      <vt:lpstr>Entities</vt:lpstr>
      <vt:lpstr>Tactical Design</vt:lpstr>
      <vt:lpstr>Aggregates</vt:lpstr>
      <vt:lpstr>Tactical Design</vt:lpstr>
      <vt:lpstr>Factories &amp; Repositories</vt:lpstr>
      <vt:lpstr>Implementing Strategic DDD</vt:lpstr>
      <vt:lpstr>How would you discuss your understanding with domain expert?</vt:lpstr>
      <vt:lpstr>How would you discuss your understanding with domain expert?</vt:lpstr>
      <vt:lpstr>How would you discuss your understanding with domain expert?</vt:lpstr>
      <vt:lpstr>How would you discuss your understanding with domain expert?</vt:lpstr>
      <vt:lpstr>Event Storming</vt:lpstr>
      <vt:lpstr>How does event storming work?</vt:lpstr>
      <vt:lpstr>How does event storming work?</vt:lpstr>
      <vt:lpstr>How does event storming work?</vt:lpstr>
      <vt:lpstr>How does event storming work?</vt:lpstr>
      <vt:lpstr>Real life examples</vt:lpstr>
      <vt:lpstr>Implementing DDD</vt:lpstr>
      <vt:lpstr>Trade Fair Analogy</vt:lpstr>
      <vt:lpstr>Value Objects aka Domain Primitives</vt:lpstr>
      <vt:lpstr>Implementing DDD in code</vt:lpstr>
      <vt:lpstr>PowerPoint Presentation</vt:lpstr>
      <vt:lpstr>PowerPoint Presentation</vt:lpstr>
      <vt:lpstr>PowerPoint Presentation</vt:lpstr>
      <vt:lpstr>DDD: Wrap Up</vt:lpstr>
      <vt:lpstr>Designing a city analogy</vt:lpstr>
      <vt:lpstr>What did we learn ?</vt:lpstr>
      <vt:lpstr>Few Conclusions</vt:lpstr>
      <vt:lpstr>Q &amp; A</vt:lpstr>
      <vt:lpstr>Monoliths</vt:lpstr>
      <vt:lpstr>Problem Statement</vt:lpstr>
      <vt:lpstr>Traditional Server-Side App</vt:lpstr>
      <vt:lpstr>A taxi booking server-side app</vt:lpstr>
      <vt:lpstr>Advantages</vt:lpstr>
      <vt:lpstr>Disadvantages</vt:lpstr>
      <vt:lpstr>Disadvantages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dc:title>
  <dc:creator>admin</dc:creator>
  <cp:lastModifiedBy>admin</cp:lastModifiedBy>
  <cp:revision>27</cp:revision>
  <dcterms:created xsi:type="dcterms:W3CDTF">2021-10-18T07:38:08Z</dcterms:created>
  <dcterms:modified xsi:type="dcterms:W3CDTF">2021-10-18T17:38:49Z</dcterms:modified>
</cp:coreProperties>
</file>